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sldIdLst>
    <p:sldId id="256" r:id="rId5"/>
    <p:sldId id="2173" r:id="rId6"/>
    <p:sldId id="360" r:id="rId7"/>
    <p:sldId id="258" r:id="rId8"/>
    <p:sldId id="262" r:id="rId9"/>
    <p:sldId id="2174" r:id="rId10"/>
    <p:sldId id="259" r:id="rId11"/>
    <p:sldId id="265" r:id="rId12"/>
    <p:sldId id="260" r:id="rId13"/>
    <p:sldId id="300" r:id="rId14"/>
    <p:sldId id="274" r:id="rId15"/>
    <p:sldId id="276" r:id="rId16"/>
    <p:sldId id="2164" r:id="rId17"/>
    <p:sldId id="2167" r:id="rId18"/>
    <p:sldId id="2168" r:id="rId19"/>
    <p:sldId id="2169" r:id="rId20"/>
    <p:sldId id="2170" r:id="rId21"/>
    <p:sldId id="2171" r:id="rId22"/>
    <p:sldId id="2172" r:id="rId23"/>
    <p:sldId id="2166" r:id="rId24"/>
    <p:sldId id="302" r:id="rId25"/>
  </p:sldIdLst>
  <p:sldSz cx="12192000" cy="6858000"/>
  <p:notesSz cx="6797675" cy="9926638"/>
  <p:custDataLst>
    <p:tags r:id="rId27"/>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0043"/>
    <a:srgbClr val="4C565C"/>
    <a:srgbClr val="009A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56" autoAdjust="0"/>
    <p:restoredTop sz="94660"/>
  </p:normalViewPr>
  <p:slideViewPr>
    <p:cSldViewPr snapToGrid="0">
      <p:cViewPr varScale="1">
        <p:scale>
          <a:sx n="76" d="100"/>
          <a:sy n="76" d="100"/>
        </p:scale>
        <p:origin x="132" y="57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gs" Target="tags/tag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r-FR" sz="1800" dirty="0"/>
              <a:t>Répartition des GE et Geiq (%)</a:t>
            </a:r>
            <a:br>
              <a:rPr lang="fr-FR" sz="1800" dirty="0"/>
            </a:br>
            <a:r>
              <a:rPr lang="fr-FR" sz="1800" dirty="0"/>
              <a:t>par salariés (hors agricoles)</a:t>
            </a:r>
          </a:p>
        </c:rich>
      </c:tx>
      <c:overlay val="0"/>
      <c:spPr>
        <a:noFill/>
        <a:ln>
          <a:noFill/>
        </a:ln>
        <a:effectLst/>
      </c:spPr>
    </c:title>
    <c:autoTitleDeleted val="0"/>
    <c:plotArea>
      <c:layout/>
      <c:barChart>
        <c:barDir val="col"/>
        <c:grouping val="clustered"/>
        <c:varyColors val="0"/>
        <c:ser>
          <c:idx val="0"/>
          <c:order val="0"/>
          <c:tx>
            <c:strRef>
              <c:f>Feuil1!$B$1</c:f>
              <c:strCache>
                <c:ptCount val="1"/>
                <c:pt idx="0">
                  <c:v>GE</c:v>
                </c:pt>
              </c:strCache>
            </c:strRef>
          </c:tx>
          <c:spPr>
            <a:solidFill>
              <a:srgbClr val="4C565C"/>
            </a:solidFill>
            <a:ln>
              <a:noFill/>
            </a:ln>
            <a:effectLst/>
          </c:spPr>
          <c:invertIfNegative val="0"/>
          <c:cat>
            <c:strRef>
              <c:f>Feuil1!$A$2:$A$5</c:f>
              <c:strCache>
                <c:ptCount val="4"/>
                <c:pt idx="0">
                  <c:v>0-4</c:v>
                </c:pt>
                <c:pt idx="1">
                  <c:v>5-19</c:v>
                </c:pt>
                <c:pt idx="2">
                  <c:v>20-49</c:v>
                </c:pt>
                <c:pt idx="3">
                  <c:v>50 et +</c:v>
                </c:pt>
              </c:strCache>
            </c:strRef>
          </c:cat>
          <c:val>
            <c:numRef>
              <c:f>Feuil1!$B$2:$B$5</c:f>
              <c:numCache>
                <c:formatCode>0%</c:formatCode>
                <c:ptCount val="4"/>
                <c:pt idx="0">
                  <c:v>0.49000000000000005</c:v>
                </c:pt>
                <c:pt idx="1">
                  <c:v>0.29000000000000004</c:v>
                </c:pt>
                <c:pt idx="2">
                  <c:v>0.15000000000000002</c:v>
                </c:pt>
                <c:pt idx="3">
                  <c:v>7.0000000000000021E-2</c:v>
                </c:pt>
              </c:numCache>
            </c:numRef>
          </c:val>
          <c:extLst>
            <c:ext xmlns:c16="http://schemas.microsoft.com/office/drawing/2014/chart" uri="{C3380CC4-5D6E-409C-BE32-E72D297353CC}">
              <c16:uniqueId val="{00000000-816A-4743-BFBC-A7D4591D951B}"/>
            </c:ext>
          </c:extLst>
        </c:ser>
        <c:ser>
          <c:idx val="1"/>
          <c:order val="1"/>
          <c:tx>
            <c:strRef>
              <c:f>Feuil1!$C$1</c:f>
              <c:strCache>
                <c:ptCount val="1"/>
                <c:pt idx="0">
                  <c:v>Geiq</c:v>
                </c:pt>
              </c:strCache>
            </c:strRef>
          </c:tx>
          <c:spPr>
            <a:solidFill>
              <a:srgbClr val="E50043"/>
            </a:solidFill>
            <a:ln>
              <a:noFill/>
            </a:ln>
            <a:effectLst/>
          </c:spPr>
          <c:invertIfNegative val="0"/>
          <c:cat>
            <c:strRef>
              <c:f>Feuil1!$A$2:$A$5</c:f>
              <c:strCache>
                <c:ptCount val="4"/>
                <c:pt idx="0">
                  <c:v>0-4</c:v>
                </c:pt>
                <c:pt idx="1">
                  <c:v>5-19</c:v>
                </c:pt>
                <c:pt idx="2">
                  <c:v>20-49</c:v>
                </c:pt>
                <c:pt idx="3">
                  <c:v>50 et +</c:v>
                </c:pt>
              </c:strCache>
            </c:strRef>
          </c:cat>
          <c:val>
            <c:numRef>
              <c:f>Feuil1!$C$2:$C$5</c:f>
              <c:numCache>
                <c:formatCode>0%</c:formatCode>
                <c:ptCount val="4"/>
                <c:pt idx="0">
                  <c:v>3.0000000000000006E-2</c:v>
                </c:pt>
                <c:pt idx="1">
                  <c:v>0.36000000000000004</c:v>
                </c:pt>
                <c:pt idx="2">
                  <c:v>0.41000000000000003</c:v>
                </c:pt>
                <c:pt idx="3">
                  <c:v>0.2</c:v>
                </c:pt>
              </c:numCache>
            </c:numRef>
          </c:val>
          <c:extLst>
            <c:ext xmlns:c16="http://schemas.microsoft.com/office/drawing/2014/chart" uri="{C3380CC4-5D6E-409C-BE32-E72D297353CC}">
              <c16:uniqueId val="{00000001-816A-4743-BFBC-A7D4591D951B}"/>
            </c:ext>
          </c:extLst>
        </c:ser>
        <c:dLbls>
          <c:showLegendKey val="0"/>
          <c:showVal val="0"/>
          <c:showCatName val="0"/>
          <c:showSerName val="0"/>
          <c:showPercent val="0"/>
          <c:showBubbleSize val="0"/>
        </c:dLbls>
        <c:gapWidth val="182"/>
        <c:axId val="114355584"/>
        <c:axId val="113906816"/>
      </c:barChart>
      <c:catAx>
        <c:axId val="114355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113906816"/>
        <c:crosses val="autoZero"/>
        <c:auto val="1"/>
        <c:lblAlgn val="ctr"/>
        <c:lblOffset val="100"/>
        <c:noMultiLvlLbl val="0"/>
      </c:catAx>
      <c:valAx>
        <c:axId val="1139068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1143555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solidFill>
      <a:schemeClr val="bg1"/>
    </a:solidFill>
    <a:ln>
      <a:noFill/>
    </a:ln>
    <a:effectLst>
      <a:outerShdw blurRad="50800" dist="38100" dir="2700000" algn="tl" rotWithShape="0">
        <a:prstClr val="black">
          <a:alpha val="40000"/>
        </a:prstClr>
      </a:outerShdw>
    </a:effectLst>
  </c:spPr>
  <c:txPr>
    <a:bodyPr/>
    <a:lstStyle/>
    <a:p>
      <a:pPr>
        <a:defRPr/>
      </a:pPr>
      <a:endParaRPr lang="fr-FR"/>
    </a:p>
  </c:txPr>
  <c:externalData r:id="rId1">
    <c:autoUpdate val="0"/>
  </c:externalData>
</c:chartSpace>
</file>

<file path=ppt/diagrams/_rels/data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image" Target="../media/image8.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6BDDEE-7563-4A68-A22F-C1E78009DAFE}" type="doc">
      <dgm:prSet loTypeId="urn:microsoft.com/office/officeart/2005/8/layout/vList3#1" loCatId="list" qsTypeId="urn:microsoft.com/office/officeart/2005/8/quickstyle/simple1" qsCatId="simple" csTypeId="urn:microsoft.com/office/officeart/2005/8/colors/accent0_3" csCatId="mainScheme" phldr="1"/>
      <dgm:spPr/>
    </dgm:pt>
    <dgm:pt modelId="{BE0223FF-83BC-43CF-A93C-5B2997203B5B}">
      <dgm:prSet phldrT="[Texte]" custT="1"/>
      <dgm:spPr>
        <a:solidFill>
          <a:srgbClr val="4C565C"/>
        </a:solidFill>
      </dgm:spPr>
      <dgm:t>
        <a:bodyPr/>
        <a:lstStyle/>
        <a:p>
          <a:r>
            <a:rPr lang="fr-FR" sz="3300" baseline="30000" dirty="0">
              <a:latin typeface="+mj-lt"/>
            </a:rPr>
            <a:t>+</a:t>
          </a:r>
          <a:r>
            <a:rPr lang="fr-FR" sz="3300" dirty="0">
              <a:latin typeface="+mj-lt"/>
            </a:rPr>
            <a:t>4 000</a:t>
          </a:r>
          <a:br>
            <a:rPr lang="fr-FR" sz="3300" dirty="0">
              <a:latin typeface="+mj-lt"/>
            </a:rPr>
          </a:br>
          <a:r>
            <a:rPr lang="fr-FR" sz="3300" dirty="0">
              <a:latin typeface="+mj-lt"/>
            </a:rPr>
            <a:t>GE Agricoles</a:t>
          </a:r>
        </a:p>
      </dgm:t>
    </dgm:pt>
    <dgm:pt modelId="{48F208A7-0069-4A1B-94D3-D051141AFE8F}" type="parTrans" cxnId="{7807D019-FBD5-49EC-A371-1EE62A12A339}">
      <dgm:prSet/>
      <dgm:spPr/>
      <dgm:t>
        <a:bodyPr/>
        <a:lstStyle/>
        <a:p>
          <a:endParaRPr lang="fr-FR"/>
        </a:p>
      </dgm:t>
    </dgm:pt>
    <dgm:pt modelId="{89E86DBA-F975-43D2-9EBD-3BE912D1A7EC}" type="sibTrans" cxnId="{7807D019-FBD5-49EC-A371-1EE62A12A339}">
      <dgm:prSet/>
      <dgm:spPr/>
      <dgm:t>
        <a:bodyPr/>
        <a:lstStyle/>
        <a:p>
          <a:endParaRPr lang="fr-FR"/>
        </a:p>
      </dgm:t>
    </dgm:pt>
    <dgm:pt modelId="{4F91FB5B-B1E6-4CC3-8DDC-9BBA215BC5EA}">
      <dgm:prSet phldrT="[Texte]" custT="1"/>
      <dgm:spPr>
        <a:solidFill>
          <a:srgbClr val="E50043"/>
        </a:solidFill>
      </dgm:spPr>
      <dgm:t>
        <a:bodyPr/>
        <a:lstStyle/>
        <a:p>
          <a:r>
            <a:rPr lang="fr-FR" sz="5400" b="1" dirty="0">
              <a:latin typeface="+mj-lt"/>
            </a:rPr>
            <a:t>205 Geiq </a:t>
          </a:r>
          <a:r>
            <a:rPr lang="fr-FR" sz="3600" b="1" dirty="0">
              <a:latin typeface="+mj-lt"/>
            </a:rPr>
            <a:t>et</a:t>
          </a:r>
          <a:r>
            <a:rPr lang="fr-FR" sz="5400" b="1" dirty="0">
              <a:latin typeface="+mj-lt"/>
            </a:rPr>
            <a:t> </a:t>
          </a:r>
          <a:r>
            <a:rPr lang="fr-FR" sz="3600" b="1" dirty="0">
              <a:latin typeface="+mj-lt"/>
            </a:rPr>
            <a:t>353 implantations</a:t>
          </a:r>
          <a:endParaRPr lang="fr-FR" sz="5400" b="1" dirty="0">
            <a:latin typeface="+mj-lt"/>
          </a:endParaRPr>
        </a:p>
      </dgm:t>
    </dgm:pt>
    <dgm:pt modelId="{1C5E7133-43EA-4E2B-937F-0614FD809883}" type="parTrans" cxnId="{0D0CA2D1-9A16-4619-9AE0-C7221477F45B}">
      <dgm:prSet/>
      <dgm:spPr/>
      <dgm:t>
        <a:bodyPr/>
        <a:lstStyle/>
        <a:p>
          <a:endParaRPr lang="fr-FR"/>
        </a:p>
      </dgm:t>
    </dgm:pt>
    <dgm:pt modelId="{821FB64A-F100-4A4D-BE64-06C8A6D0BD0B}" type="sibTrans" cxnId="{0D0CA2D1-9A16-4619-9AE0-C7221477F45B}">
      <dgm:prSet/>
      <dgm:spPr/>
      <dgm:t>
        <a:bodyPr/>
        <a:lstStyle/>
        <a:p>
          <a:endParaRPr lang="fr-FR"/>
        </a:p>
      </dgm:t>
    </dgm:pt>
    <dgm:pt modelId="{12DB900E-FDC3-4933-B540-CC9468B5F0F8}">
      <dgm:prSet phldrT="[Texte]"/>
      <dgm:spPr>
        <a:solidFill>
          <a:srgbClr val="4C565C"/>
        </a:solidFill>
      </dgm:spPr>
      <dgm:t>
        <a:bodyPr/>
        <a:lstStyle/>
        <a:p>
          <a:r>
            <a:rPr lang="fr-FR" baseline="30000" dirty="0">
              <a:latin typeface="+mj-lt"/>
            </a:rPr>
            <a:t>+/-</a:t>
          </a:r>
          <a:r>
            <a:rPr lang="fr-FR" dirty="0">
              <a:latin typeface="+mj-lt"/>
            </a:rPr>
            <a:t>700</a:t>
          </a:r>
          <a:br>
            <a:rPr lang="fr-FR" dirty="0">
              <a:latin typeface="+mj-lt"/>
            </a:rPr>
          </a:br>
          <a:r>
            <a:rPr lang="fr-FR" dirty="0">
              <a:latin typeface="+mj-lt"/>
            </a:rPr>
            <a:t>GE de tous secteurs</a:t>
          </a:r>
        </a:p>
      </dgm:t>
    </dgm:pt>
    <dgm:pt modelId="{5E7A74F9-8E2F-45C7-A9F9-D543D4115D76}" type="sibTrans" cxnId="{6694DCC4-48D8-4FC7-B9C4-940BB823110B}">
      <dgm:prSet/>
      <dgm:spPr/>
      <dgm:t>
        <a:bodyPr/>
        <a:lstStyle/>
        <a:p>
          <a:endParaRPr lang="fr-FR"/>
        </a:p>
      </dgm:t>
    </dgm:pt>
    <dgm:pt modelId="{ADAA9527-8741-416B-8C54-E202C127A55C}" type="parTrans" cxnId="{6694DCC4-48D8-4FC7-B9C4-940BB823110B}">
      <dgm:prSet/>
      <dgm:spPr/>
      <dgm:t>
        <a:bodyPr/>
        <a:lstStyle/>
        <a:p>
          <a:endParaRPr lang="fr-FR"/>
        </a:p>
      </dgm:t>
    </dgm:pt>
    <dgm:pt modelId="{1B72E038-48ED-4FAA-A653-28A4DC2284B5}" type="pres">
      <dgm:prSet presAssocID="{5C6BDDEE-7563-4A68-A22F-C1E78009DAFE}" presName="linearFlow" presStyleCnt="0">
        <dgm:presLayoutVars>
          <dgm:dir/>
          <dgm:resizeHandles val="exact"/>
        </dgm:presLayoutVars>
      </dgm:prSet>
      <dgm:spPr/>
    </dgm:pt>
    <dgm:pt modelId="{2FA7FDEC-F8C5-4772-8ED0-9C3F4D33BF53}" type="pres">
      <dgm:prSet presAssocID="{BE0223FF-83BC-43CF-A93C-5B2997203B5B}" presName="composite" presStyleCnt="0"/>
      <dgm:spPr/>
    </dgm:pt>
    <dgm:pt modelId="{86C90290-674C-4C94-9899-6D1C012FBF0E}" type="pres">
      <dgm:prSet presAssocID="{BE0223FF-83BC-43CF-A93C-5B2997203B5B}" presName="imgShp" presStyleLbl="fgImgPlace1" presStyleIdx="0" presStyleCnt="3"/>
      <dgm:spPr>
        <a:blipFill>
          <a:blip xmlns:r="http://schemas.openxmlformats.org/officeDocument/2006/relationships" r:embed="rId1" cstate="screen">
            <a:grayscl/>
            <a:extLst>
              <a:ext uri="{28A0092B-C50C-407E-A947-70E740481C1C}">
                <a14:useLocalDpi xmlns:a14="http://schemas.microsoft.com/office/drawing/2010/main"/>
              </a:ext>
            </a:extLst>
          </a:blip>
          <a:srcRect/>
          <a:stretch>
            <a:fillRect/>
          </a:stretch>
        </a:blipFill>
      </dgm:spPr>
    </dgm:pt>
    <dgm:pt modelId="{3C688AF8-A25C-4962-A5EF-2B257B18220D}" type="pres">
      <dgm:prSet presAssocID="{BE0223FF-83BC-43CF-A93C-5B2997203B5B}" presName="txShp" presStyleLbl="node1" presStyleIdx="0" presStyleCnt="3">
        <dgm:presLayoutVars>
          <dgm:bulletEnabled val="1"/>
        </dgm:presLayoutVars>
      </dgm:prSet>
      <dgm:spPr/>
    </dgm:pt>
    <dgm:pt modelId="{6A820A5B-517C-440C-A9AD-BDD3EC07CEBF}" type="pres">
      <dgm:prSet presAssocID="{89E86DBA-F975-43D2-9EBD-3BE912D1A7EC}" presName="spacing" presStyleCnt="0"/>
      <dgm:spPr/>
    </dgm:pt>
    <dgm:pt modelId="{5F321220-8291-4BEE-A74F-CAD7381E36EC}" type="pres">
      <dgm:prSet presAssocID="{12DB900E-FDC3-4933-B540-CC9468B5F0F8}" presName="composite" presStyleCnt="0"/>
      <dgm:spPr/>
    </dgm:pt>
    <dgm:pt modelId="{048B4369-2962-4DCA-BC1E-2BE16D215B49}" type="pres">
      <dgm:prSet presAssocID="{12DB900E-FDC3-4933-B540-CC9468B5F0F8}" presName="imgShp" presStyleLbl="fgImgPlace1" presStyleIdx="1" presStyleCnt="3"/>
      <dgm:spPr>
        <a:blipFill>
          <a:blip xmlns:r="http://schemas.openxmlformats.org/officeDocument/2006/relationships" r:embed="rId2" cstate="screen">
            <a:grayscl/>
            <a:extLst>
              <a:ext uri="{28A0092B-C50C-407E-A947-70E740481C1C}">
                <a14:useLocalDpi xmlns:a14="http://schemas.microsoft.com/office/drawing/2010/main"/>
              </a:ext>
            </a:extLst>
          </a:blip>
          <a:srcRect/>
          <a:stretch>
            <a:fillRect/>
          </a:stretch>
        </a:blipFill>
      </dgm:spPr>
    </dgm:pt>
    <dgm:pt modelId="{192ADC89-882C-4933-8C1B-74C5C1E92EB8}" type="pres">
      <dgm:prSet presAssocID="{12DB900E-FDC3-4933-B540-CC9468B5F0F8}" presName="txShp" presStyleLbl="node1" presStyleIdx="1" presStyleCnt="3">
        <dgm:presLayoutVars>
          <dgm:bulletEnabled val="1"/>
        </dgm:presLayoutVars>
      </dgm:prSet>
      <dgm:spPr/>
    </dgm:pt>
    <dgm:pt modelId="{62368A21-4608-4E2C-9100-C9E5E3DCF2BC}" type="pres">
      <dgm:prSet presAssocID="{5E7A74F9-8E2F-45C7-A9F9-D543D4115D76}" presName="spacing" presStyleCnt="0"/>
      <dgm:spPr/>
    </dgm:pt>
    <dgm:pt modelId="{935A2479-16BD-40EE-A4AC-605EA65E6594}" type="pres">
      <dgm:prSet presAssocID="{4F91FB5B-B1E6-4CC3-8DDC-9BBA215BC5EA}" presName="composite" presStyleCnt="0"/>
      <dgm:spPr/>
    </dgm:pt>
    <dgm:pt modelId="{80564A73-7829-4759-8BEF-C0F36DA0407E}" type="pres">
      <dgm:prSet presAssocID="{4F91FB5B-B1E6-4CC3-8DDC-9BBA215BC5EA}" presName="imgShp" presStyleLbl="fgImgPlace1" presStyleIdx="2" presStyleCnt="3"/>
      <dgm:spPr>
        <a:blipFill dpi="0" rotWithShape="1">
          <a:blip xmlns:r="http://schemas.openxmlformats.org/officeDocument/2006/relationships" r:embed="rId3" cstate="screen">
            <a:grayscl/>
            <a:extLst>
              <a:ext uri="{28A0092B-C50C-407E-A947-70E740481C1C}">
                <a14:useLocalDpi xmlns:a14="http://schemas.microsoft.com/office/drawing/2010/main"/>
              </a:ext>
            </a:extLst>
          </a:blip>
          <a:srcRect/>
          <a:stretch>
            <a:fillRect/>
          </a:stretch>
        </a:blipFill>
      </dgm:spPr>
    </dgm:pt>
    <dgm:pt modelId="{6C7F4BD1-E205-4F1D-BF4E-E83761B06589}" type="pres">
      <dgm:prSet presAssocID="{4F91FB5B-B1E6-4CC3-8DDC-9BBA215BC5EA}" presName="txShp" presStyleLbl="node1" presStyleIdx="2" presStyleCnt="3">
        <dgm:presLayoutVars>
          <dgm:bulletEnabled val="1"/>
        </dgm:presLayoutVars>
      </dgm:prSet>
      <dgm:spPr/>
    </dgm:pt>
  </dgm:ptLst>
  <dgm:cxnLst>
    <dgm:cxn modelId="{7807D019-FBD5-49EC-A371-1EE62A12A339}" srcId="{5C6BDDEE-7563-4A68-A22F-C1E78009DAFE}" destId="{BE0223FF-83BC-43CF-A93C-5B2997203B5B}" srcOrd="0" destOrd="0" parTransId="{48F208A7-0069-4A1B-94D3-D051141AFE8F}" sibTransId="{89E86DBA-F975-43D2-9EBD-3BE912D1A7EC}"/>
    <dgm:cxn modelId="{803E3523-EB8E-4547-B553-419A8FF4F37F}" type="presOf" srcId="{5C6BDDEE-7563-4A68-A22F-C1E78009DAFE}" destId="{1B72E038-48ED-4FAA-A653-28A4DC2284B5}" srcOrd="0" destOrd="0" presId="urn:microsoft.com/office/officeart/2005/8/layout/vList3#1"/>
    <dgm:cxn modelId="{68A7312C-4CE3-437B-AE55-02115C638DBA}" type="presOf" srcId="{12DB900E-FDC3-4933-B540-CC9468B5F0F8}" destId="{192ADC89-882C-4933-8C1B-74C5C1E92EB8}" srcOrd="0" destOrd="0" presId="urn:microsoft.com/office/officeart/2005/8/layout/vList3#1"/>
    <dgm:cxn modelId="{CB821664-ECE4-440E-B1C7-AE18A619A9AC}" type="presOf" srcId="{4F91FB5B-B1E6-4CC3-8DDC-9BBA215BC5EA}" destId="{6C7F4BD1-E205-4F1D-BF4E-E83761B06589}" srcOrd="0" destOrd="0" presId="urn:microsoft.com/office/officeart/2005/8/layout/vList3#1"/>
    <dgm:cxn modelId="{5A2C2A8F-A7E4-4003-A7F0-5DB584325A46}" type="presOf" srcId="{BE0223FF-83BC-43CF-A93C-5B2997203B5B}" destId="{3C688AF8-A25C-4962-A5EF-2B257B18220D}" srcOrd="0" destOrd="0" presId="urn:microsoft.com/office/officeart/2005/8/layout/vList3#1"/>
    <dgm:cxn modelId="{6694DCC4-48D8-4FC7-B9C4-940BB823110B}" srcId="{5C6BDDEE-7563-4A68-A22F-C1E78009DAFE}" destId="{12DB900E-FDC3-4933-B540-CC9468B5F0F8}" srcOrd="1" destOrd="0" parTransId="{ADAA9527-8741-416B-8C54-E202C127A55C}" sibTransId="{5E7A74F9-8E2F-45C7-A9F9-D543D4115D76}"/>
    <dgm:cxn modelId="{0D0CA2D1-9A16-4619-9AE0-C7221477F45B}" srcId="{5C6BDDEE-7563-4A68-A22F-C1E78009DAFE}" destId="{4F91FB5B-B1E6-4CC3-8DDC-9BBA215BC5EA}" srcOrd="2" destOrd="0" parTransId="{1C5E7133-43EA-4E2B-937F-0614FD809883}" sibTransId="{821FB64A-F100-4A4D-BE64-06C8A6D0BD0B}"/>
    <dgm:cxn modelId="{9CFFA059-918B-44EC-A0BB-3BDB28326A7F}" type="presParOf" srcId="{1B72E038-48ED-4FAA-A653-28A4DC2284B5}" destId="{2FA7FDEC-F8C5-4772-8ED0-9C3F4D33BF53}" srcOrd="0" destOrd="0" presId="urn:microsoft.com/office/officeart/2005/8/layout/vList3#1"/>
    <dgm:cxn modelId="{1D5171B1-8087-44E1-8479-9E54FAB3CF99}" type="presParOf" srcId="{2FA7FDEC-F8C5-4772-8ED0-9C3F4D33BF53}" destId="{86C90290-674C-4C94-9899-6D1C012FBF0E}" srcOrd="0" destOrd="0" presId="urn:microsoft.com/office/officeart/2005/8/layout/vList3#1"/>
    <dgm:cxn modelId="{37B9ED37-ACAF-4214-97CC-6E33B990A387}" type="presParOf" srcId="{2FA7FDEC-F8C5-4772-8ED0-9C3F4D33BF53}" destId="{3C688AF8-A25C-4962-A5EF-2B257B18220D}" srcOrd="1" destOrd="0" presId="urn:microsoft.com/office/officeart/2005/8/layout/vList3#1"/>
    <dgm:cxn modelId="{0C89EFF2-8DD9-48DA-8830-879DFD6C92C7}" type="presParOf" srcId="{1B72E038-48ED-4FAA-A653-28A4DC2284B5}" destId="{6A820A5B-517C-440C-A9AD-BDD3EC07CEBF}" srcOrd="1" destOrd="0" presId="urn:microsoft.com/office/officeart/2005/8/layout/vList3#1"/>
    <dgm:cxn modelId="{6BA79AAB-397E-4BDB-805E-648526A15E50}" type="presParOf" srcId="{1B72E038-48ED-4FAA-A653-28A4DC2284B5}" destId="{5F321220-8291-4BEE-A74F-CAD7381E36EC}" srcOrd="2" destOrd="0" presId="urn:microsoft.com/office/officeart/2005/8/layout/vList3#1"/>
    <dgm:cxn modelId="{CDF92E3F-2E4A-43B6-8097-B32EC7FE6F5E}" type="presParOf" srcId="{5F321220-8291-4BEE-A74F-CAD7381E36EC}" destId="{048B4369-2962-4DCA-BC1E-2BE16D215B49}" srcOrd="0" destOrd="0" presId="urn:microsoft.com/office/officeart/2005/8/layout/vList3#1"/>
    <dgm:cxn modelId="{5C1A8E44-7EA0-4ECF-8BB2-2C64ADBB85F0}" type="presParOf" srcId="{5F321220-8291-4BEE-A74F-CAD7381E36EC}" destId="{192ADC89-882C-4933-8C1B-74C5C1E92EB8}" srcOrd="1" destOrd="0" presId="urn:microsoft.com/office/officeart/2005/8/layout/vList3#1"/>
    <dgm:cxn modelId="{E8CE11FB-9CEE-4DEC-BACB-0980EB107D4B}" type="presParOf" srcId="{1B72E038-48ED-4FAA-A653-28A4DC2284B5}" destId="{62368A21-4608-4E2C-9100-C9E5E3DCF2BC}" srcOrd="3" destOrd="0" presId="urn:microsoft.com/office/officeart/2005/8/layout/vList3#1"/>
    <dgm:cxn modelId="{D59FAB30-DC24-4CDD-BEA9-84B24CF01BE6}" type="presParOf" srcId="{1B72E038-48ED-4FAA-A653-28A4DC2284B5}" destId="{935A2479-16BD-40EE-A4AC-605EA65E6594}" srcOrd="4" destOrd="0" presId="urn:microsoft.com/office/officeart/2005/8/layout/vList3#1"/>
    <dgm:cxn modelId="{91437692-6C14-4E52-BFF2-AB50A95F06DF}" type="presParOf" srcId="{935A2479-16BD-40EE-A4AC-605EA65E6594}" destId="{80564A73-7829-4759-8BEF-C0F36DA0407E}" srcOrd="0" destOrd="0" presId="urn:microsoft.com/office/officeart/2005/8/layout/vList3#1"/>
    <dgm:cxn modelId="{DE3D5B71-DD8B-4E3E-BCC8-FBC218B17CA3}" type="presParOf" srcId="{935A2479-16BD-40EE-A4AC-605EA65E6594}" destId="{6C7F4BD1-E205-4F1D-BF4E-E83761B06589}" srcOrd="1" destOrd="0" presId="urn:microsoft.com/office/officeart/2005/8/layout/vList3#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4AE08AF-D6CB-4BE3-BCCD-6AC7A181F519}"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fr-FR"/>
        </a:p>
      </dgm:t>
    </dgm:pt>
    <dgm:pt modelId="{B7104FAC-559D-4C46-97E5-5161B201B4E6}">
      <dgm:prSet phldrT="[Texte]"/>
      <dgm:spPr>
        <a:solidFill>
          <a:srgbClr val="E50043"/>
        </a:solidFill>
      </dgm:spPr>
      <dgm:t>
        <a:bodyPr/>
        <a:lstStyle/>
        <a:p>
          <a:r>
            <a:rPr lang="fr-FR" dirty="0"/>
            <a:t>Geiq</a:t>
          </a:r>
        </a:p>
      </dgm:t>
    </dgm:pt>
    <dgm:pt modelId="{F7E8AE35-EA4B-46BB-B410-D000707DAA07}" type="parTrans" cxnId="{A21CA244-BB54-483F-8DFB-B5566E0914D6}">
      <dgm:prSet/>
      <dgm:spPr/>
      <dgm:t>
        <a:bodyPr/>
        <a:lstStyle/>
        <a:p>
          <a:endParaRPr lang="fr-FR"/>
        </a:p>
      </dgm:t>
    </dgm:pt>
    <dgm:pt modelId="{908E8E78-B5AB-48EB-9073-9E35F22149A1}" type="sibTrans" cxnId="{A21CA244-BB54-483F-8DFB-B5566E0914D6}">
      <dgm:prSet/>
      <dgm:spPr/>
      <dgm:t>
        <a:bodyPr/>
        <a:lstStyle/>
        <a:p>
          <a:endParaRPr lang="fr-FR"/>
        </a:p>
      </dgm:t>
    </dgm:pt>
    <dgm:pt modelId="{BB118F56-7EF2-4206-9F57-D771A7DA288A}">
      <dgm:prSet phldrT="[Texte]"/>
      <dgm:spPr>
        <a:solidFill>
          <a:srgbClr val="4C565C"/>
        </a:solidFill>
      </dgm:spPr>
      <dgm:t>
        <a:bodyPr/>
        <a:lstStyle/>
        <a:p>
          <a:r>
            <a:rPr lang="fr-FR" dirty="0"/>
            <a:t>Salarié</a:t>
          </a:r>
        </a:p>
      </dgm:t>
    </dgm:pt>
    <dgm:pt modelId="{38E0A7B9-ECF8-4572-B26B-BECA8F0DC0D9}" type="parTrans" cxnId="{9B7DC977-50A4-4C0A-AD51-14B60114691A}">
      <dgm:prSet/>
      <dgm:spPr/>
      <dgm:t>
        <a:bodyPr/>
        <a:lstStyle/>
        <a:p>
          <a:endParaRPr lang="fr-FR"/>
        </a:p>
      </dgm:t>
    </dgm:pt>
    <dgm:pt modelId="{15392582-C94A-4557-B6F9-1921113B0043}" type="sibTrans" cxnId="{9B7DC977-50A4-4C0A-AD51-14B60114691A}">
      <dgm:prSet/>
      <dgm:spPr>
        <a:solidFill>
          <a:schemeClr val="bg1">
            <a:lumMod val="75000"/>
          </a:schemeClr>
        </a:solidFill>
      </dgm:spPr>
      <dgm:t>
        <a:bodyPr/>
        <a:lstStyle/>
        <a:p>
          <a:endParaRPr lang="fr-FR"/>
        </a:p>
      </dgm:t>
    </dgm:pt>
    <dgm:pt modelId="{A5BECC30-805B-412C-BE64-A166CD3096E2}">
      <dgm:prSet phldrT="[Texte]"/>
      <dgm:spPr>
        <a:solidFill>
          <a:srgbClr val="4C565C"/>
        </a:solidFill>
      </dgm:spPr>
      <dgm:t>
        <a:bodyPr/>
        <a:lstStyle/>
        <a:p>
          <a:r>
            <a:rPr lang="fr-FR" dirty="0"/>
            <a:t>Organismes de formation</a:t>
          </a:r>
        </a:p>
      </dgm:t>
    </dgm:pt>
    <dgm:pt modelId="{A0086FD4-6873-4912-8B06-7E8596FC5219}" type="parTrans" cxnId="{CE6D74F6-C462-4BEE-8A27-CC5E01F52F37}">
      <dgm:prSet/>
      <dgm:spPr/>
      <dgm:t>
        <a:bodyPr/>
        <a:lstStyle/>
        <a:p>
          <a:endParaRPr lang="fr-FR"/>
        </a:p>
      </dgm:t>
    </dgm:pt>
    <dgm:pt modelId="{FB000E8C-1C67-4428-9C5C-1288D35E763B}" type="sibTrans" cxnId="{CE6D74F6-C462-4BEE-8A27-CC5E01F52F37}">
      <dgm:prSet/>
      <dgm:spPr>
        <a:noFill/>
      </dgm:spPr>
      <dgm:t>
        <a:bodyPr/>
        <a:lstStyle/>
        <a:p>
          <a:endParaRPr lang="fr-FR"/>
        </a:p>
      </dgm:t>
    </dgm:pt>
    <dgm:pt modelId="{98EB9CC1-B347-4098-95E3-FC4E08BF3636}">
      <dgm:prSet phldrT="[Texte]"/>
      <dgm:spPr>
        <a:solidFill>
          <a:srgbClr val="4C565C"/>
        </a:solidFill>
      </dgm:spPr>
      <dgm:t>
        <a:bodyPr/>
        <a:lstStyle/>
        <a:p>
          <a:r>
            <a:rPr lang="fr-FR" dirty="0"/>
            <a:t>Entreprise</a:t>
          </a:r>
        </a:p>
      </dgm:t>
    </dgm:pt>
    <dgm:pt modelId="{F3DA25D3-41FD-4D3B-AAA3-0E2C6B1866D8}" type="parTrans" cxnId="{E10A2C4F-92E0-41FC-A813-522C679CD3C5}">
      <dgm:prSet/>
      <dgm:spPr/>
      <dgm:t>
        <a:bodyPr/>
        <a:lstStyle/>
        <a:p>
          <a:endParaRPr lang="fr-FR"/>
        </a:p>
      </dgm:t>
    </dgm:pt>
    <dgm:pt modelId="{294EE8E6-F81B-4C9C-9A76-5980AA07A6B8}" type="sibTrans" cxnId="{E10A2C4F-92E0-41FC-A813-522C679CD3C5}">
      <dgm:prSet/>
      <dgm:spPr>
        <a:solidFill>
          <a:schemeClr val="bg1">
            <a:lumMod val="75000"/>
          </a:schemeClr>
        </a:solidFill>
      </dgm:spPr>
      <dgm:t>
        <a:bodyPr/>
        <a:lstStyle/>
        <a:p>
          <a:endParaRPr lang="fr-FR"/>
        </a:p>
      </dgm:t>
    </dgm:pt>
    <dgm:pt modelId="{264C1642-6A4D-4276-8C6B-27F0CA23F927}" type="pres">
      <dgm:prSet presAssocID="{D4AE08AF-D6CB-4BE3-BCCD-6AC7A181F519}" presName="Name0" presStyleCnt="0">
        <dgm:presLayoutVars>
          <dgm:chMax val="1"/>
          <dgm:dir/>
          <dgm:animLvl val="ctr"/>
          <dgm:resizeHandles val="exact"/>
        </dgm:presLayoutVars>
      </dgm:prSet>
      <dgm:spPr/>
    </dgm:pt>
    <dgm:pt modelId="{673E2B53-8047-4E08-9240-E110C1DBB377}" type="pres">
      <dgm:prSet presAssocID="{B7104FAC-559D-4C46-97E5-5161B201B4E6}" presName="centerShape" presStyleLbl="node0" presStyleIdx="0" presStyleCnt="1" custScaleX="74412" custScaleY="74412"/>
      <dgm:spPr/>
    </dgm:pt>
    <dgm:pt modelId="{16BAA2CE-091C-4E83-9889-D87DAD3F1236}" type="pres">
      <dgm:prSet presAssocID="{BB118F56-7EF2-4206-9F57-D771A7DA288A}" presName="node" presStyleLbl="node1" presStyleIdx="0" presStyleCnt="3">
        <dgm:presLayoutVars>
          <dgm:bulletEnabled val="1"/>
        </dgm:presLayoutVars>
      </dgm:prSet>
      <dgm:spPr/>
    </dgm:pt>
    <dgm:pt modelId="{017DCEA6-996C-4A9F-9165-4E67BC66ED7D}" type="pres">
      <dgm:prSet presAssocID="{BB118F56-7EF2-4206-9F57-D771A7DA288A}" presName="dummy" presStyleCnt="0"/>
      <dgm:spPr/>
    </dgm:pt>
    <dgm:pt modelId="{0661791A-993B-4F03-91ED-32714E57EAC1}" type="pres">
      <dgm:prSet presAssocID="{15392582-C94A-4557-B6F9-1921113B0043}" presName="sibTrans" presStyleLbl="sibTrans2D1" presStyleIdx="0" presStyleCnt="3"/>
      <dgm:spPr/>
    </dgm:pt>
    <dgm:pt modelId="{6C15AF73-FE3F-42C3-A84C-D9263EB05347}" type="pres">
      <dgm:prSet presAssocID="{A5BECC30-805B-412C-BE64-A166CD3096E2}" presName="node" presStyleLbl="node1" presStyleIdx="1" presStyleCnt="3">
        <dgm:presLayoutVars>
          <dgm:bulletEnabled val="1"/>
        </dgm:presLayoutVars>
      </dgm:prSet>
      <dgm:spPr/>
    </dgm:pt>
    <dgm:pt modelId="{DBD45074-B6E8-4654-BC9C-644B521CD1F6}" type="pres">
      <dgm:prSet presAssocID="{A5BECC30-805B-412C-BE64-A166CD3096E2}" presName="dummy" presStyleCnt="0"/>
      <dgm:spPr/>
    </dgm:pt>
    <dgm:pt modelId="{5049155A-26A5-4CCD-8EAB-3FE7D8DFF240}" type="pres">
      <dgm:prSet presAssocID="{FB000E8C-1C67-4428-9C5C-1288D35E763B}" presName="sibTrans" presStyleLbl="sibTrans2D1" presStyleIdx="1" presStyleCnt="3"/>
      <dgm:spPr/>
    </dgm:pt>
    <dgm:pt modelId="{06C044CD-5981-4349-9FFB-8877E70E3CCB}" type="pres">
      <dgm:prSet presAssocID="{98EB9CC1-B347-4098-95E3-FC4E08BF3636}" presName="node" presStyleLbl="node1" presStyleIdx="2" presStyleCnt="3">
        <dgm:presLayoutVars>
          <dgm:bulletEnabled val="1"/>
        </dgm:presLayoutVars>
      </dgm:prSet>
      <dgm:spPr/>
    </dgm:pt>
    <dgm:pt modelId="{F5361F77-18E4-401F-B65B-7986D0AA958A}" type="pres">
      <dgm:prSet presAssocID="{98EB9CC1-B347-4098-95E3-FC4E08BF3636}" presName="dummy" presStyleCnt="0"/>
      <dgm:spPr/>
    </dgm:pt>
    <dgm:pt modelId="{F3BC82F9-9F18-404F-85EF-19A6FAED2512}" type="pres">
      <dgm:prSet presAssocID="{294EE8E6-F81B-4C9C-9A76-5980AA07A6B8}" presName="sibTrans" presStyleLbl="sibTrans2D1" presStyleIdx="2" presStyleCnt="3"/>
      <dgm:spPr/>
    </dgm:pt>
  </dgm:ptLst>
  <dgm:cxnLst>
    <dgm:cxn modelId="{E554521E-BD3D-4E48-B2AD-4D07CE3C2DB5}" type="presOf" srcId="{D4AE08AF-D6CB-4BE3-BCCD-6AC7A181F519}" destId="{264C1642-6A4D-4276-8C6B-27F0CA23F927}" srcOrd="0" destOrd="0" presId="urn:microsoft.com/office/officeart/2005/8/layout/radial6"/>
    <dgm:cxn modelId="{0221892C-F179-41BD-9071-6EB90D28ACDA}" type="presOf" srcId="{A5BECC30-805B-412C-BE64-A166CD3096E2}" destId="{6C15AF73-FE3F-42C3-A84C-D9263EB05347}" srcOrd="0" destOrd="0" presId="urn:microsoft.com/office/officeart/2005/8/layout/radial6"/>
    <dgm:cxn modelId="{94BDF662-A411-42A0-A8C1-0793CE24E686}" type="presOf" srcId="{BB118F56-7EF2-4206-9F57-D771A7DA288A}" destId="{16BAA2CE-091C-4E83-9889-D87DAD3F1236}" srcOrd="0" destOrd="0" presId="urn:microsoft.com/office/officeart/2005/8/layout/radial6"/>
    <dgm:cxn modelId="{A21CA244-BB54-483F-8DFB-B5566E0914D6}" srcId="{D4AE08AF-D6CB-4BE3-BCCD-6AC7A181F519}" destId="{B7104FAC-559D-4C46-97E5-5161B201B4E6}" srcOrd="0" destOrd="0" parTransId="{F7E8AE35-EA4B-46BB-B410-D000707DAA07}" sibTransId="{908E8E78-B5AB-48EB-9073-9E35F22149A1}"/>
    <dgm:cxn modelId="{9818156F-05C7-489D-AEDB-7861168ADC02}" type="presOf" srcId="{FB000E8C-1C67-4428-9C5C-1288D35E763B}" destId="{5049155A-26A5-4CCD-8EAB-3FE7D8DFF240}" srcOrd="0" destOrd="0" presId="urn:microsoft.com/office/officeart/2005/8/layout/radial6"/>
    <dgm:cxn modelId="{E10A2C4F-92E0-41FC-A813-522C679CD3C5}" srcId="{B7104FAC-559D-4C46-97E5-5161B201B4E6}" destId="{98EB9CC1-B347-4098-95E3-FC4E08BF3636}" srcOrd="2" destOrd="0" parTransId="{F3DA25D3-41FD-4D3B-AAA3-0E2C6B1866D8}" sibTransId="{294EE8E6-F81B-4C9C-9A76-5980AA07A6B8}"/>
    <dgm:cxn modelId="{9B7DC977-50A4-4C0A-AD51-14B60114691A}" srcId="{B7104FAC-559D-4C46-97E5-5161B201B4E6}" destId="{BB118F56-7EF2-4206-9F57-D771A7DA288A}" srcOrd="0" destOrd="0" parTransId="{38E0A7B9-ECF8-4572-B26B-BECA8F0DC0D9}" sibTransId="{15392582-C94A-4557-B6F9-1921113B0043}"/>
    <dgm:cxn modelId="{6014DE8E-08B9-47EE-B9F0-F710B03DECDE}" type="presOf" srcId="{15392582-C94A-4557-B6F9-1921113B0043}" destId="{0661791A-993B-4F03-91ED-32714E57EAC1}" srcOrd="0" destOrd="0" presId="urn:microsoft.com/office/officeart/2005/8/layout/radial6"/>
    <dgm:cxn modelId="{82D5E69B-666B-4070-8BB1-E2906F935D7E}" type="presOf" srcId="{294EE8E6-F81B-4C9C-9A76-5980AA07A6B8}" destId="{F3BC82F9-9F18-404F-85EF-19A6FAED2512}" srcOrd="0" destOrd="0" presId="urn:microsoft.com/office/officeart/2005/8/layout/radial6"/>
    <dgm:cxn modelId="{73BD76A3-7DCB-4EB5-BF0C-DA6097B36C06}" type="presOf" srcId="{98EB9CC1-B347-4098-95E3-FC4E08BF3636}" destId="{06C044CD-5981-4349-9FFB-8877E70E3CCB}" srcOrd="0" destOrd="0" presId="urn:microsoft.com/office/officeart/2005/8/layout/radial6"/>
    <dgm:cxn modelId="{048951D7-A9CA-40E9-9555-6A90CB80317C}" type="presOf" srcId="{B7104FAC-559D-4C46-97E5-5161B201B4E6}" destId="{673E2B53-8047-4E08-9240-E110C1DBB377}" srcOrd="0" destOrd="0" presId="urn:microsoft.com/office/officeart/2005/8/layout/radial6"/>
    <dgm:cxn modelId="{CE6D74F6-C462-4BEE-8A27-CC5E01F52F37}" srcId="{B7104FAC-559D-4C46-97E5-5161B201B4E6}" destId="{A5BECC30-805B-412C-BE64-A166CD3096E2}" srcOrd="1" destOrd="0" parTransId="{A0086FD4-6873-4912-8B06-7E8596FC5219}" sibTransId="{FB000E8C-1C67-4428-9C5C-1288D35E763B}"/>
    <dgm:cxn modelId="{75A36CE3-DC1B-4610-BBE5-63FD17F30D15}" type="presParOf" srcId="{264C1642-6A4D-4276-8C6B-27F0CA23F927}" destId="{673E2B53-8047-4E08-9240-E110C1DBB377}" srcOrd="0" destOrd="0" presId="urn:microsoft.com/office/officeart/2005/8/layout/radial6"/>
    <dgm:cxn modelId="{6871116F-E0DB-461E-A809-44B1919DA477}" type="presParOf" srcId="{264C1642-6A4D-4276-8C6B-27F0CA23F927}" destId="{16BAA2CE-091C-4E83-9889-D87DAD3F1236}" srcOrd="1" destOrd="0" presId="urn:microsoft.com/office/officeart/2005/8/layout/radial6"/>
    <dgm:cxn modelId="{4428CBA7-C757-48F2-A8CC-470FD336E749}" type="presParOf" srcId="{264C1642-6A4D-4276-8C6B-27F0CA23F927}" destId="{017DCEA6-996C-4A9F-9165-4E67BC66ED7D}" srcOrd="2" destOrd="0" presId="urn:microsoft.com/office/officeart/2005/8/layout/radial6"/>
    <dgm:cxn modelId="{50EA144A-72ED-4AB5-8284-059D8DAB03B7}" type="presParOf" srcId="{264C1642-6A4D-4276-8C6B-27F0CA23F927}" destId="{0661791A-993B-4F03-91ED-32714E57EAC1}" srcOrd="3" destOrd="0" presId="urn:microsoft.com/office/officeart/2005/8/layout/radial6"/>
    <dgm:cxn modelId="{6743252D-40FA-4EE0-896A-AA1A0E94D9C6}" type="presParOf" srcId="{264C1642-6A4D-4276-8C6B-27F0CA23F927}" destId="{6C15AF73-FE3F-42C3-A84C-D9263EB05347}" srcOrd="4" destOrd="0" presId="urn:microsoft.com/office/officeart/2005/8/layout/radial6"/>
    <dgm:cxn modelId="{7F39DEAE-DAE3-4A03-9065-757DD5F51B0B}" type="presParOf" srcId="{264C1642-6A4D-4276-8C6B-27F0CA23F927}" destId="{DBD45074-B6E8-4654-BC9C-644B521CD1F6}" srcOrd="5" destOrd="0" presId="urn:microsoft.com/office/officeart/2005/8/layout/radial6"/>
    <dgm:cxn modelId="{A618D52B-6071-4560-AB63-B031FB2570E3}" type="presParOf" srcId="{264C1642-6A4D-4276-8C6B-27F0CA23F927}" destId="{5049155A-26A5-4CCD-8EAB-3FE7D8DFF240}" srcOrd="6" destOrd="0" presId="urn:microsoft.com/office/officeart/2005/8/layout/radial6"/>
    <dgm:cxn modelId="{DA2001AB-CB84-44F9-956B-4D0EF88C3704}" type="presParOf" srcId="{264C1642-6A4D-4276-8C6B-27F0CA23F927}" destId="{06C044CD-5981-4349-9FFB-8877E70E3CCB}" srcOrd="7" destOrd="0" presId="urn:microsoft.com/office/officeart/2005/8/layout/radial6"/>
    <dgm:cxn modelId="{0374EDDA-7431-405A-BD92-43A904B07E84}" type="presParOf" srcId="{264C1642-6A4D-4276-8C6B-27F0CA23F927}" destId="{F5361F77-18E4-401F-B65B-7986D0AA958A}" srcOrd="8" destOrd="0" presId="urn:microsoft.com/office/officeart/2005/8/layout/radial6"/>
    <dgm:cxn modelId="{AC11C988-D760-4A7E-B8C2-C6CECD7CF6E4}" type="presParOf" srcId="{264C1642-6A4D-4276-8C6B-27F0CA23F927}" destId="{F3BC82F9-9F18-404F-85EF-19A6FAED2512}" srcOrd="9"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688AF8-A25C-4962-A5EF-2B257B18220D}">
      <dsp:nvSpPr>
        <dsp:cNvPr id="0" name=""/>
        <dsp:cNvSpPr/>
      </dsp:nvSpPr>
      <dsp:spPr>
        <a:xfrm rot="10800000">
          <a:off x="1447886" y="2105"/>
          <a:ext cx="4503662" cy="1254022"/>
        </a:xfrm>
        <a:prstGeom prst="homePlate">
          <a:avLst/>
        </a:prstGeom>
        <a:solidFill>
          <a:srgbClr val="4C565C"/>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2989" tIns="125730" rIns="234696" bIns="125730" numCol="1" spcCol="1270" anchor="ctr" anchorCtr="0">
          <a:noAutofit/>
        </a:bodyPr>
        <a:lstStyle/>
        <a:p>
          <a:pPr marL="0" lvl="0" indent="0" algn="ctr" defTabSz="1466850">
            <a:lnSpc>
              <a:spcPct val="90000"/>
            </a:lnSpc>
            <a:spcBef>
              <a:spcPct val="0"/>
            </a:spcBef>
            <a:spcAft>
              <a:spcPct val="35000"/>
            </a:spcAft>
            <a:buNone/>
          </a:pPr>
          <a:r>
            <a:rPr lang="fr-FR" sz="3300" kern="1200" baseline="30000" dirty="0">
              <a:latin typeface="+mj-lt"/>
            </a:rPr>
            <a:t>+</a:t>
          </a:r>
          <a:r>
            <a:rPr lang="fr-FR" sz="3300" kern="1200" dirty="0">
              <a:latin typeface="+mj-lt"/>
            </a:rPr>
            <a:t>4 000</a:t>
          </a:r>
          <a:br>
            <a:rPr lang="fr-FR" sz="3300" kern="1200" dirty="0">
              <a:latin typeface="+mj-lt"/>
            </a:rPr>
          </a:br>
          <a:r>
            <a:rPr lang="fr-FR" sz="3300" kern="1200" dirty="0">
              <a:latin typeface="+mj-lt"/>
            </a:rPr>
            <a:t>GE Agricoles</a:t>
          </a:r>
        </a:p>
      </dsp:txBody>
      <dsp:txXfrm rot="10800000">
        <a:off x="1761391" y="2105"/>
        <a:ext cx="4190157" cy="1254022"/>
      </dsp:txXfrm>
    </dsp:sp>
    <dsp:sp modelId="{86C90290-674C-4C94-9899-6D1C012FBF0E}">
      <dsp:nvSpPr>
        <dsp:cNvPr id="0" name=""/>
        <dsp:cNvSpPr/>
      </dsp:nvSpPr>
      <dsp:spPr>
        <a:xfrm>
          <a:off x="820875" y="2105"/>
          <a:ext cx="1254022" cy="1254022"/>
        </a:xfrm>
        <a:prstGeom prst="ellipse">
          <a:avLst/>
        </a:prstGeom>
        <a:blipFill>
          <a:blip xmlns:r="http://schemas.openxmlformats.org/officeDocument/2006/relationships" r:embed="rId1" cstate="screen">
            <a:grayscl/>
            <a:extLst>
              <a:ext uri="{28A0092B-C50C-407E-A947-70E740481C1C}">
                <a14:useLocalDpi xmlns:a14="http://schemas.microsoft.com/office/drawing/2010/main"/>
              </a:ext>
            </a:extLst>
          </a:blip>
          <a:srcRect/>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92ADC89-882C-4933-8C1B-74C5C1E92EB8}">
      <dsp:nvSpPr>
        <dsp:cNvPr id="0" name=""/>
        <dsp:cNvSpPr/>
      </dsp:nvSpPr>
      <dsp:spPr>
        <a:xfrm rot="10800000">
          <a:off x="1447886" y="1630463"/>
          <a:ext cx="4503662" cy="1254022"/>
        </a:xfrm>
        <a:prstGeom prst="homePlate">
          <a:avLst/>
        </a:prstGeom>
        <a:solidFill>
          <a:srgbClr val="4C565C"/>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2989" tIns="125730" rIns="234696" bIns="125730" numCol="1" spcCol="1270" anchor="ctr" anchorCtr="0">
          <a:noAutofit/>
        </a:bodyPr>
        <a:lstStyle/>
        <a:p>
          <a:pPr marL="0" lvl="0" indent="0" algn="ctr" defTabSz="1466850">
            <a:lnSpc>
              <a:spcPct val="90000"/>
            </a:lnSpc>
            <a:spcBef>
              <a:spcPct val="0"/>
            </a:spcBef>
            <a:spcAft>
              <a:spcPct val="35000"/>
            </a:spcAft>
            <a:buNone/>
          </a:pPr>
          <a:r>
            <a:rPr lang="fr-FR" sz="3300" kern="1200" baseline="30000" dirty="0">
              <a:latin typeface="+mj-lt"/>
            </a:rPr>
            <a:t>+/-</a:t>
          </a:r>
          <a:r>
            <a:rPr lang="fr-FR" sz="3300" kern="1200" dirty="0">
              <a:latin typeface="+mj-lt"/>
            </a:rPr>
            <a:t>700</a:t>
          </a:r>
          <a:br>
            <a:rPr lang="fr-FR" sz="3300" kern="1200" dirty="0">
              <a:latin typeface="+mj-lt"/>
            </a:rPr>
          </a:br>
          <a:r>
            <a:rPr lang="fr-FR" sz="3300" kern="1200" dirty="0">
              <a:latin typeface="+mj-lt"/>
            </a:rPr>
            <a:t>GE de tous secteurs</a:t>
          </a:r>
        </a:p>
      </dsp:txBody>
      <dsp:txXfrm rot="10800000">
        <a:off x="1761391" y="1630463"/>
        <a:ext cx="4190157" cy="1254022"/>
      </dsp:txXfrm>
    </dsp:sp>
    <dsp:sp modelId="{048B4369-2962-4DCA-BC1E-2BE16D215B49}">
      <dsp:nvSpPr>
        <dsp:cNvPr id="0" name=""/>
        <dsp:cNvSpPr/>
      </dsp:nvSpPr>
      <dsp:spPr>
        <a:xfrm>
          <a:off x="820875" y="1630463"/>
          <a:ext cx="1254022" cy="1254022"/>
        </a:xfrm>
        <a:prstGeom prst="ellipse">
          <a:avLst/>
        </a:prstGeom>
        <a:blipFill>
          <a:blip xmlns:r="http://schemas.openxmlformats.org/officeDocument/2006/relationships" r:embed="rId2" cstate="screen">
            <a:grayscl/>
            <a:extLst>
              <a:ext uri="{28A0092B-C50C-407E-A947-70E740481C1C}">
                <a14:useLocalDpi xmlns:a14="http://schemas.microsoft.com/office/drawing/2010/main"/>
              </a:ext>
            </a:extLst>
          </a:blip>
          <a:srcRect/>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C7F4BD1-E205-4F1D-BF4E-E83761B06589}">
      <dsp:nvSpPr>
        <dsp:cNvPr id="0" name=""/>
        <dsp:cNvSpPr/>
      </dsp:nvSpPr>
      <dsp:spPr>
        <a:xfrm rot="10800000">
          <a:off x="1447886" y="3258821"/>
          <a:ext cx="4503662" cy="1254022"/>
        </a:xfrm>
        <a:prstGeom prst="homePlate">
          <a:avLst/>
        </a:prstGeom>
        <a:solidFill>
          <a:srgbClr val="E50043"/>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2989" tIns="205740" rIns="384048" bIns="205740" numCol="1" spcCol="1270" anchor="ctr" anchorCtr="0">
          <a:noAutofit/>
        </a:bodyPr>
        <a:lstStyle/>
        <a:p>
          <a:pPr marL="0" lvl="0" indent="0" algn="ctr" defTabSz="2400300">
            <a:lnSpc>
              <a:spcPct val="90000"/>
            </a:lnSpc>
            <a:spcBef>
              <a:spcPct val="0"/>
            </a:spcBef>
            <a:spcAft>
              <a:spcPct val="35000"/>
            </a:spcAft>
            <a:buNone/>
          </a:pPr>
          <a:r>
            <a:rPr lang="fr-FR" sz="5400" b="1" kern="1200" dirty="0">
              <a:latin typeface="+mj-lt"/>
            </a:rPr>
            <a:t>205 Geiq </a:t>
          </a:r>
          <a:r>
            <a:rPr lang="fr-FR" sz="3600" b="1" kern="1200" dirty="0">
              <a:latin typeface="+mj-lt"/>
            </a:rPr>
            <a:t>et</a:t>
          </a:r>
          <a:r>
            <a:rPr lang="fr-FR" sz="5400" b="1" kern="1200" dirty="0">
              <a:latin typeface="+mj-lt"/>
            </a:rPr>
            <a:t> </a:t>
          </a:r>
          <a:r>
            <a:rPr lang="fr-FR" sz="3600" b="1" kern="1200" dirty="0">
              <a:latin typeface="+mj-lt"/>
            </a:rPr>
            <a:t>353 implantations</a:t>
          </a:r>
          <a:endParaRPr lang="fr-FR" sz="5400" b="1" kern="1200" dirty="0">
            <a:latin typeface="+mj-lt"/>
          </a:endParaRPr>
        </a:p>
      </dsp:txBody>
      <dsp:txXfrm rot="10800000">
        <a:off x="1761391" y="3258821"/>
        <a:ext cx="4190157" cy="1254022"/>
      </dsp:txXfrm>
    </dsp:sp>
    <dsp:sp modelId="{80564A73-7829-4759-8BEF-C0F36DA0407E}">
      <dsp:nvSpPr>
        <dsp:cNvPr id="0" name=""/>
        <dsp:cNvSpPr/>
      </dsp:nvSpPr>
      <dsp:spPr>
        <a:xfrm>
          <a:off x="820875" y="3258821"/>
          <a:ext cx="1254022" cy="1254022"/>
        </a:xfrm>
        <a:prstGeom prst="ellipse">
          <a:avLst/>
        </a:prstGeom>
        <a:blipFill dpi="0" rotWithShape="1">
          <a:blip xmlns:r="http://schemas.openxmlformats.org/officeDocument/2006/relationships" r:embed="rId3" cstate="screen">
            <a:grayscl/>
            <a:extLst>
              <a:ext uri="{28A0092B-C50C-407E-A947-70E740481C1C}">
                <a14:useLocalDpi xmlns:a14="http://schemas.microsoft.com/office/drawing/2010/main"/>
              </a:ext>
            </a:extLst>
          </a:blip>
          <a:srcRect/>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BC82F9-9F18-404F-85EF-19A6FAED2512}">
      <dsp:nvSpPr>
        <dsp:cNvPr id="0" name=""/>
        <dsp:cNvSpPr/>
      </dsp:nvSpPr>
      <dsp:spPr>
        <a:xfrm>
          <a:off x="2353923" y="730486"/>
          <a:ext cx="4874398" cy="4874398"/>
        </a:xfrm>
        <a:prstGeom prst="blockArc">
          <a:avLst>
            <a:gd name="adj1" fmla="val 9000000"/>
            <a:gd name="adj2" fmla="val 16200000"/>
            <a:gd name="adj3" fmla="val 4644"/>
          </a:avLst>
        </a:prstGeom>
        <a:solidFill>
          <a:schemeClr val="bg1">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5049155A-26A5-4CCD-8EAB-3FE7D8DFF240}">
      <dsp:nvSpPr>
        <dsp:cNvPr id="0" name=""/>
        <dsp:cNvSpPr/>
      </dsp:nvSpPr>
      <dsp:spPr>
        <a:xfrm>
          <a:off x="2353923" y="730486"/>
          <a:ext cx="4874398" cy="4874398"/>
        </a:xfrm>
        <a:prstGeom prst="blockArc">
          <a:avLst>
            <a:gd name="adj1" fmla="val 1800000"/>
            <a:gd name="adj2" fmla="val 9000000"/>
            <a:gd name="adj3" fmla="val 4644"/>
          </a:avLst>
        </a:prstGeom>
        <a:noFill/>
        <a:ln>
          <a:noFill/>
        </a:ln>
        <a:effectLst/>
      </dsp:spPr>
      <dsp:style>
        <a:lnRef idx="0">
          <a:scrgbClr r="0" g="0" b="0"/>
        </a:lnRef>
        <a:fillRef idx="1">
          <a:scrgbClr r="0" g="0" b="0"/>
        </a:fillRef>
        <a:effectRef idx="0">
          <a:scrgbClr r="0" g="0" b="0"/>
        </a:effectRef>
        <a:fontRef idx="minor">
          <a:schemeClr val="lt1"/>
        </a:fontRef>
      </dsp:style>
    </dsp:sp>
    <dsp:sp modelId="{0661791A-993B-4F03-91ED-32714E57EAC1}">
      <dsp:nvSpPr>
        <dsp:cNvPr id="0" name=""/>
        <dsp:cNvSpPr/>
      </dsp:nvSpPr>
      <dsp:spPr>
        <a:xfrm>
          <a:off x="2353923" y="730486"/>
          <a:ext cx="4874398" cy="4874398"/>
        </a:xfrm>
        <a:prstGeom prst="blockArc">
          <a:avLst>
            <a:gd name="adj1" fmla="val 16200000"/>
            <a:gd name="adj2" fmla="val 1800000"/>
            <a:gd name="adj3" fmla="val 4644"/>
          </a:avLst>
        </a:prstGeom>
        <a:solidFill>
          <a:schemeClr val="bg1">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673E2B53-8047-4E08-9240-E110C1DBB377}">
      <dsp:nvSpPr>
        <dsp:cNvPr id="0" name=""/>
        <dsp:cNvSpPr/>
      </dsp:nvSpPr>
      <dsp:spPr>
        <a:xfrm>
          <a:off x="3955535" y="2332098"/>
          <a:ext cx="1671173" cy="1671173"/>
        </a:xfrm>
        <a:prstGeom prst="ellipse">
          <a:avLst/>
        </a:prstGeom>
        <a:solidFill>
          <a:srgbClr val="E5004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marL="0" lvl="0" indent="0" algn="ctr" defTabSz="1955800">
            <a:lnSpc>
              <a:spcPct val="90000"/>
            </a:lnSpc>
            <a:spcBef>
              <a:spcPct val="0"/>
            </a:spcBef>
            <a:spcAft>
              <a:spcPct val="35000"/>
            </a:spcAft>
            <a:buNone/>
          </a:pPr>
          <a:r>
            <a:rPr lang="fr-FR" sz="4400" kern="1200" dirty="0"/>
            <a:t>Geiq</a:t>
          </a:r>
        </a:p>
      </dsp:txBody>
      <dsp:txXfrm>
        <a:off x="4200273" y="2576836"/>
        <a:ext cx="1181697" cy="1181697"/>
      </dsp:txXfrm>
    </dsp:sp>
    <dsp:sp modelId="{16BAA2CE-091C-4E83-9889-D87DAD3F1236}">
      <dsp:nvSpPr>
        <dsp:cNvPr id="0" name=""/>
        <dsp:cNvSpPr/>
      </dsp:nvSpPr>
      <dsp:spPr>
        <a:xfrm>
          <a:off x="4005078" y="1037"/>
          <a:ext cx="1572087" cy="1572087"/>
        </a:xfrm>
        <a:prstGeom prst="ellipse">
          <a:avLst/>
        </a:prstGeom>
        <a:solidFill>
          <a:srgbClr val="4C565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fr-FR" sz="1700" kern="1200" dirty="0"/>
            <a:t>Salarié</a:t>
          </a:r>
        </a:p>
      </dsp:txBody>
      <dsp:txXfrm>
        <a:off x="4235305" y="231264"/>
        <a:ext cx="1111633" cy="1111633"/>
      </dsp:txXfrm>
    </dsp:sp>
    <dsp:sp modelId="{6C15AF73-FE3F-42C3-A84C-D9263EB05347}">
      <dsp:nvSpPr>
        <dsp:cNvPr id="0" name=""/>
        <dsp:cNvSpPr/>
      </dsp:nvSpPr>
      <dsp:spPr>
        <a:xfrm>
          <a:off x="6066742" y="3571944"/>
          <a:ext cx="1572087" cy="1572087"/>
        </a:xfrm>
        <a:prstGeom prst="ellipse">
          <a:avLst/>
        </a:prstGeom>
        <a:solidFill>
          <a:srgbClr val="4C565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fr-FR" sz="1700" kern="1200" dirty="0"/>
            <a:t>Organismes de formation</a:t>
          </a:r>
        </a:p>
      </dsp:txBody>
      <dsp:txXfrm>
        <a:off x="6296969" y="3802171"/>
        <a:ext cx="1111633" cy="1111633"/>
      </dsp:txXfrm>
    </dsp:sp>
    <dsp:sp modelId="{06C044CD-5981-4349-9FFB-8877E70E3CCB}">
      <dsp:nvSpPr>
        <dsp:cNvPr id="0" name=""/>
        <dsp:cNvSpPr/>
      </dsp:nvSpPr>
      <dsp:spPr>
        <a:xfrm>
          <a:off x="1943415" y="3571944"/>
          <a:ext cx="1572087" cy="1572087"/>
        </a:xfrm>
        <a:prstGeom prst="ellipse">
          <a:avLst/>
        </a:prstGeom>
        <a:solidFill>
          <a:srgbClr val="4C565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fr-FR" sz="1700" kern="1200" dirty="0"/>
            <a:t>Entreprise</a:t>
          </a:r>
        </a:p>
      </dsp:txBody>
      <dsp:txXfrm>
        <a:off x="2173642" y="3802171"/>
        <a:ext cx="1111633" cy="1111633"/>
      </dsp:txXfrm>
    </dsp:sp>
  </dsp:spTree>
</dsp:drawing>
</file>

<file path=ppt/diagrams/layout1.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2976FB24-20E1-4E87-95AA-054E20A2C979}" type="datetimeFigureOut">
              <a:rPr lang="fr-FR" smtClean="0"/>
              <a:t>14/05/2025</a:t>
            </a:fld>
            <a:endParaRPr lang="fr-FR"/>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79CB108B-DFE3-4FED-95DF-5F7502AE6283}" type="slidenum">
              <a:rPr lang="fr-FR" smtClean="0"/>
              <a:t>‹N°›</a:t>
            </a:fld>
            <a:endParaRPr lang="fr-FR"/>
          </a:p>
        </p:txBody>
      </p:sp>
    </p:spTree>
    <p:extLst>
      <p:ext uri="{BB962C8B-B14F-4D97-AF65-F5344CB8AC3E}">
        <p14:creationId xmlns:p14="http://schemas.microsoft.com/office/powerpoint/2010/main" val="20852764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8D0CD02-5420-4A3F-BD56-72D3B8D762C5}" type="slidenum">
              <a:rPr lang="fr-FR" smtClean="0"/>
              <a:t>2</a:t>
            </a:fld>
            <a:endParaRPr lang="fr-FR"/>
          </a:p>
        </p:txBody>
      </p:sp>
    </p:spTree>
    <p:extLst>
      <p:ext uri="{BB962C8B-B14F-4D97-AF65-F5344CB8AC3E}">
        <p14:creationId xmlns:p14="http://schemas.microsoft.com/office/powerpoint/2010/main" val="35260872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B2BE5EE-49C3-4561-88DF-340426B4D20F}" type="slidenum">
              <a:rPr lang="fr-FR" smtClean="0"/>
              <a:t>17</a:t>
            </a:fld>
            <a:endParaRPr lang="fr-FR"/>
          </a:p>
        </p:txBody>
      </p:sp>
    </p:spTree>
    <p:extLst>
      <p:ext uri="{BB962C8B-B14F-4D97-AF65-F5344CB8AC3E}">
        <p14:creationId xmlns:p14="http://schemas.microsoft.com/office/powerpoint/2010/main" val="9800285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40F524-A133-79D1-EF25-A0B3AF751D0A}"/>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A455984-7020-4CBE-226B-4EEC0F3A2847}"/>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C9E59C63-C0BE-F901-E28D-E479D078CCDF}"/>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9D15778F-093F-7F8A-8BCE-8B5E08A60815}"/>
              </a:ext>
            </a:extLst>
          </p:cNvPr>
          <p:cNvSpPr>
            <a:spLocks noGrp="1"/>
          </p:cNvSpPr>
          <p:nvPr>
            <p:ph type="sldNum" sz="quarter" idx="10"/>
          </p:nvPr>
        </p:nvSpPr>
        <p:spPr/>
        <p:txBody>
          <a:bodyPr/>
          <a:lstStyle/>
          <a:p>
            <a:fld id="{FB2BE5EE-49C3-4561-88DF-340426B4D20F}" type="slidenum">
              <a:rPr lang="fr-FR" smtClean="0"/>
              <a:t>18</a:t>
            </a:fld>
            <a:endParaRPr lang="fr-FR"/>
          </a:p>
        </p:txBody>
      </p:sp>
    </p:spTree>
    <p:extLst>
      <p:ext uri="{BB962C8B-B14F-4D97-AF65-F5344CB8AC3E}">
        <p14:creationId xmlns:p14="http://schemas.microsoft.com/office/powerpoint/2010/main" val="28514049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349BB6-E9DF-A46B-18D1-A7FD9E115BB7}"/>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A5194DC-A461-5D50-B26F-97287D1EF600}"/>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7D6843F7-3AE1-E6E6-CBC2-B3575895FFF8}"/>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B3912AB6-2120-71DA-9D34-EB9BC82AC22F}"/>
              </a:ext>
            </a:extLst>
          </p:cNvPr>
          <p:cNvSpPr>
            <a:spLocks noGrp="1"/>
          </p:cNvSpPr>
          <p:nvPr>
            <p:ph type="sldNum" sz="quarter" idx="10"/>
          </p:nvPr>
        </p:nvSpPr>
        <p:spPr/>
        <p:txBody>
          <a:bodyPr/>
          <a:lstStyle/>
          <a:p>
            <a:fld id="{FB2BE5EE-49C3-4561-88DF-340426B4D20F}" type="slidenum">
              <a:rPr lang="fr-FR" smtClean="0"/>
              <a:t>19</a:t>
            </a:fld>
            <a:endParaRPr lang="fr-FR"/>
          </a:p>
        </p:txBody>
      </p:sp>
    </p:spTree>
    <p:extLst>
      <p:ext uri="{BB962C8B-B14F-4D97-AF65-F5344CB8AC3E}">
        <p14:creationId xmlns:p14="http://schemas.microsoft.com/office/powerpoint/2010/main" val="1940466891"/>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uvertu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1F9145-51A1-4D2F-AC45-D10496448C7D}"/>
              </a:ext>
            </a:extLst>
          </p:cNvPr>
          <p:cNvSpPr>
            <a:spLocks noGrp="1"/>
          </p:cNvSpPr>
          <p:nvPr>
            <p:ph type="ctrTitle" hasCustomPrompt="1"/>
          </p:nvPr>
        </p:nvSpPr>
        <p:spPr>
          <a:xfrm>
            <a:off x="7170234" y="2338764"/>
            <a:ext cx="4869366" cy="1659951"/>
          </a:xfrm>
        </p:spPr>
        <p:txBody>
          <a:bodyPr anchor="ctr">
            <a:normAutofit/>
          </a:bodyPr>
          <a:lstStyle>
            <a:lvl1pPr algn="r">
              <a:defRPr sz="4000" b="1">
                <a:solidFill>
                  <a:srgbClr val="E50043"/>
                </a:solidFill>
                <a:latin typeface="Gill Sans MT" panose="020B0502020104020203" pitchFamily="34" charset="0"/>
              </a:defRPr>
            </a:lvl1pPr>
          </a:lstStyle>
          <a:p>
            <a:r>
              <a:rPr lang="fr-FR" dirty="0"/>
              <a:t>Modifier le style </a:t>
            </a:r>
            <a:br>
              <a:rPr lang="fr-FR" dirty="0"/>
            </a:br>
            <a:r>
              <a:rPr lang="fr-FR" dirty="0"/>
              <a:t>du titre</a:t>
            </a:r>
          </a:p>
        </p:txBody>
      </p:sp>
      <p:sp>
        <p:nvSpPr>
          <p:cNvPr id="3" name="Sous-titre 2">
            <a:extLst>
              <a:ext uri="{FF2B5EF4-FFF2-40B4-BE49-F238E27FC236}">
                <a16:creationId xmlns:a16="http://schemas.microsoft.com/office/drawing/2014/main" id="{810F1374-96B9-4BC4-BA99-3C64E2C2B6A0}"/>
              </a:ext>
            </a:extLst>
          </p:cNvPr>
          <p:cNvSpPr>
            <a:spLocks noGrp="1"/>
          </p:cNvSpPr>
          <p:nvPr>
            <p:ph type="subTitle" idx="1"/>
          </p:nvPr>
        </p:nvSpPr>
        <p:spPr>
          <a:xfrm>
            <a:off x="7170234" y="4144515"/>
            <a:ext cx="4869366" cy="501611"/>
          </a:xfrm>
        </p:spPr>
        <p:txBody>
          <a:bodyPr anchor="ctr">
            <a:normAutofit/>
          </a:bodyPr>
          <a:lstStyle>
            <a:lvl1pPr marL="0" indent="0" algn="r">
              <a:buNone/>
              <a:defRPr sz="2000" b="0">
                <a:latin typeface="Gill Sans MT" panose="020B05020201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Modifier le style des sous-titres du masque</a:t>
            </a:r>
          </a:p>
        </p:txBody>
      </p:sp>
      <p:sp>
        <p:nvSpPr>
          <p:cNvPr id="4" name="Espace réservé de la date 3">
            <a:extLst>
              <a:ext uri="{FF2B5EF4-FFF2-40B4-BE49-F238E27FC236}">
                <a16:creationId xmlns:a16="http://schemas.microsoft.com/office/drawing/2014/main" id="{3F311676-41B9-4362-9C87-8BBC3AB5B6E0}"/>
              </a:ext>
            </a:extLst>
          </p:cNvPr>
          <p:cNvSpPr>
            <a:spLocks noGrp="1"/>
          </p:cNvSpPr>
          <p:nvPr>
            <p:ph type="dt" sz="half" idx="10"/>
          </p:nvPr>
        </p:nvSpPr>
        <p:spPr>
          <a:xfrm>
            <a:off x="11000792" y="5349875"/>
            <a:ext cx="1038808" cy="360000"/>
          </a:xfrm>
          <a:solidFill>
            <a:srgbClr val="E50043"/>
          </a:solidFill>
        </p:spPr>
        <p:txBody>
          <a:bodyPr/>
          <a:lstStyle>
            <a:lvl1pPr algn="r">
              <a:defRPr sz="1050" b="1">
                <a:solidFill>
                  <a:schemeClr val="bg1"/>
                </a:solidFill>
                <a:latin typeface="Gill Sans MT" panose="020B0502020104020203" pitchFamily="34" charset="0"/>
              </a:defRPr>
            </a:lvl1pPr>
          </a:lstStyle>
          <a:p>
            <a:fld id="{5CB33A45-B12D-4BBB-9E92-98216730B4A4}" type="datetimeFigureOut">
              <a:rPr lang="fr-FR" smtClean="0"/>
              <a:pPr/>
              <a:t>14/05/2025</a:t>
            </a:fld>
            <a:endParaRPr lang="fr-FR" dirty="0"/>
          </a:p>
        </p:txBody>
      </p:sp>
      <p:sp>
        <p:nvSpPr>
          <p:cNvPr id="5" name="Espace réservé du pied de page 4">
            <a:extLst>
              <a:ext uri="{FF2B5EF4-FFF2-40B4-BE49-F238E27FC236}">
                <a16:creationId xmlns:a16="http://schemas.microsoft.com/office/drawing/2014/main" id="{F554058C-A9B1-4C26-9DC5-37453A76E627}"/>
              </a:ext>
            </a:extLst>
          </p:cNvPr>
          <p:cNvSpPr>
            <a:spLocks noGrp="1"/>
          </p:cNvSpPr>
          <p:nvPr>
            <p:ph type="ftr" sz="quarter" idx="11"/>
          </p:nvPr>
        </p:nvSpPr>
        <p:spPr>
          <a:xfrm>
            <a:off x="9657184" y="5855675"/>
            <a:ext cx="2382416" cy="360000"/>
          </a:xfrm>
          <a:solidFill>
            <a:srgbClr val="E50043"/>
          </a:solidFill>
        </p:spPr>
        <p:txBody>
          <a:bodyPr/>
          <a:lstStyle>
            <a:lvl1pPr algn="r">
              <a:defRPr sz="1050" b="1">
                <a:solidFill>
                  <a:schemeClr val="bg1"/>
                </a:solidFill>
                <a:latin typeface="Gill Sans MT" panose="020B0502020104020203" pitchFamily="34" charset="0"/>
              </a:defRPr>
            </a:lvl1pPr>
          </a:lstStyle>
          <a:p>
            <a:endParaRPr lang="fr-FR" dirty="0"/>
          </a:p>
        </p:txBody>
      </p:sp>
      <p:sp>
        <p:nvSpPr>
          <p:cNvPr id="6" name="Espace réservé du numéro de diapositive 5">
            <a:extLst>
              <a:ext uri="{FF2B5EF4-FFF2-40B4-BE49-F238E27FC236}">
                <a16:creationId xmlns:a16="http://schemas.microsoft.com/office/drawing/2014/main" id="{F4B838EF-2D90-4D94-AE4E-5E4875FCABDF}"/>
              </a:ext>
            </a:extLst>
          </p:cNvPr>
          <p:cNvSpPr>
            <a:spLocks noGrp="1"/>
          </p:cNvSpPr>
          <p:nvPr>
            <p:ph type="sldNum" sz="quarter" idx="12"/>
          </p:nvPr>
        </p:nvSpPr>
        <p:spPr>
          <a:xfrm>
            <a:off x="11679600" y="6356350"/>
            <a:ext cx="360000" cy="360000"/>
          </a:xfrm>
          <a:solidFill>
            <a:srgbClr val="E50043"/>
          </a:solidFill>
        </p:spPr>
        <p:txBody>
          <a:bodyPr/>
          <a:lstStyle>
            <a:lvl1pPr algn="ctr">
              <a:defRPr sz="1000" b="1">
                <a:solidFill>
                  <a:schemeClr val="bg1"/>
                </a:solidFill>
                <a:latin typeface="Gill Sans MT" panose="020B0502020104020203" pitchFamily="34" charset="0"/>
              </a:defRPr>
            </a:lvl1pPr>
          </a:lstStyle>
          <a:p>
            <a:fld id="{FF6EE3C9-F570-4A6F-B7B8-0C434D862A47}" type="slidenum">
              <a:rPr lang="fr-FR" smtClean="0"/>
              <a:pPr/>
              <a:t>‹N°›</a:t>
            </a:fld>
            <a:endParaRPr lang="fr-FR" dirty="0"/>
          </a:p>
        </p:txBody>
      </p:sp>
      <p:pic>
        <p:nvPicPr>
          <p:cNvPr id="8" name="Image 7">
            <a:extLst>
              <a:ext uri="{FF2B5EF4-FFF2-40B4-BE49-F238E27FC236}">
                <a16:creationId xmlns:a16="http://schemas.microsoft.com/office/drawing/2014/main" id="{637F8761-2729-4EED-AD09-95AE8756E61A}"/>
              </a:ext>
            </a:extLst>
          </p:cNvPr>
          <p:cNvPicPr preferRelativeResize="0">
            <a:picLocks/>
          </p:cNvPicPr>
          <p:nvPr userDrawn="1"/>
        </p:nvPicPr>
        <p:blipFill rotWithShape="1">
          <a:blip r:embed="rId2" cstate="print">
            <a:grayscl/>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l="-4877"/>
          <a:stretch/>
        </p:blipFill>
        <p:spPr>
          <a:xfrm>
            <a:off x="-980716" y="-1104344"/>
            <a:ext cx="6886216" cy="6886216"/>
          </a:xfrm>
          <a:prstGeom prst="ellipse">
            <a:avLst/>
          </a:prstGeom>
          <a:solidFill>
            <a:srgbClr val="FFFFFF">
              <a:shade val="85000"/>
            </a:srgbClr>
          </a:solidFill>
          <a:ln>
            <a:noFill/>
          </a:ln>
          <a:effectLst/>
        </p:spPr>
      </p:pic>
      <p:pic>
        <p:nvPicPr>
          <p:cNvPr id="10" name="Image 9">
            <a:extLst>
              <a:ext uri="{FF2B5EF4-FFF2-40B4-BE49-F238E27FC236}">
                <a16:creationId xmlns:a16="http://schemas.microsoft.com/office/drawing/2014/main" id="{BC3DD060-5090-4561-A312-2F2D14242BA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448590" y="5880459"/>
            <a:ext cx="1816475" cy="835891"/>
          </a:xfrm>
          <a:prstGeom prst="rect">
            <a:avLst/>
          </a:prstGeom>
        </p:spPr>
      </p:pic>
    </p:spTree>
    <p:extLst>
      <p:ext uri="{BB962C8B-B14F-4D97-AF65-F5344CB8AC3E}">
        <p14:creationId xmlns:p14="http://schemas.microsoft.com/office/powerpoint/2010/main" val="3970448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C99CD38-9A4E-4AD7-B2AC-D08C7312B77B}"/>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5B3A0D2A-BDA2-478E-B79E-986B40AF69B7}"/>
              </a:ext>
            </a:extLst>
          </p:cNvPr>
          <p:cNvSpPr>
            <a:spLocks noGrp="1"/>
          </p:cNvSpPr>
          <p:nvPr>
            <p:ph idx="1"/>
          </p:nvPr>
        </p:nvSpPr>
        <p:spPr>
          <a:xfrm>
            <a:off x="838200" y="1825625"/>
            <a:ext cx="10515600" cy="3991338"/>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4622CECF-97D1-4A5D-9A2A-AB43062D5C7C}"/>
              </a:ext>
            </a:extLst>
          </p:cNvPr>
          <p:cNvSpPr>
            <a:spLocks noGrp="1"/>
          </p:cNvSpPr>
          <p:nvPr>
            <p:ph type="dt" sz="half" idx="10"/>
          </p:nvPr>
        </p:nvSpPr>
        <p:spPr/>
        <p:txBody>
          <a:bodyPr/>
          <a:lstStyle/>
          <a:p>
            <a:fld id="{5CB33A45-B12D-4BBB-9E92-98216730B4A4}" type="datetimeFigureOut">
              <a:rPr lang="fr-FR" smtClean="0"/>
              <a:pPr/>
              <a:t>14/05/2025</a:t>
            </a:fld>
            <a:endParaRPr lang="fr-FR"/>
          </a:p>
        </p:txBody>
      </p:sp>
      <p:sp>
        <p:nvSpPr>
          <p:cNvPr id="5" name="Espace réservé du pied de page 4">
            <a:extLst>
              <a:ext uri="{FF2B5EF4-FFF2-40B4-BE49-F238E27FC236}">
                <a16:creationId xmlns:a16="http://schemas.microsoft.com/office/drawing/2014/main" id="{54CB533B-B34C-4B16-9620-1C0A949D471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BE9678D-375D-4641-8611-A59384679E26}"/>
              </a:ext>
            </a:extLst>
          </p:cNvPr>
          <p:cNvSpPr>
            <a:spLocks noGrp="1"/>
          </p:cNvSpPr>
          <p:nvPr>
            <p:ph type="sldNum" sz="quarter" idx="12"/>
          </p:nvPr>
        </p:nvSpPr>
        <p:spPr/>
        <p:txBody>
          <a:bodyPr/>
          <a:lstStyle/>
          <a:p>
            <a:fld id="{FF6EE3C9-F570-4A6F-B7B8-0C434D862A47}" type="slidenum">
              <a:rPr lang="fr-FR" smtClean="0"/>
              <a:pPr/>
              <a:t>‹N°›</a:t>
            </a:fld>
            <a:endParaRPr lang="fr-FR"/>
          </a:p>
        </p:txBody>
      </p:sp>
      <p:sp>
        <p:nvSpPr>
          <p:cNvPr id="7" name="Rectangle 6">
            <a:extLst>
              <a:ext uri="{FF2B5EF4-FFF2-40B4-BE49-F238E27FC236}">
                <a16:creationId xmlns:a16="http://schemas.microsoft.com/office/drawing/2014/main" id="{51BFEEDD-BD55-407B-806A-8651750CE099}"/>
              </a:ext>
            </a:extLst>
          </p:cNvPr>
          <p:cNvSpPr/>
          <p:nvPr userDrawn="1"/>
        </p:nvSpPr>
        <p:spPr>
          <a:xfrm>
            <a:off x="153219" y="847906"/>
            <a:ext cx="360000" cy="360000"/>
          </a:xfrm>
          <a:prstGeom prst="rect">
            <a:avLst/>
          </a:prstGeom>
          <a:solidFill>
            <a:srgbClr val="E500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3717524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C99CD38-9A4E-4AD7-B2AC-D08C7312B77B}"/>
              </a:ext>
            </a:extLst>
          </p:cNvPr>
          <p:cNvSpPr>
            <a:spLocks noGrp="1"/>
          </p:cNvSpPr>
          <p:nvPr>
            <p:ph type="title"/>
          </p:nvPr>
        </p:nvSpPr>
        <p:spPr/>
        <p:txBody>
          <a:bodyPr/>
          <a:lstStyle>
            <a:lvl1pPr>
              <a:defRPr>
                <a:solidFill>
                  <a:srgbClr val="009AB2"/>
                </a:solidFill>
              </a:defRPr>
            </a:lvl1pPr>
          </a:lstStyle>
          <a:p>
            <a:r>
              <a:rPr lang="fr-FR" dirty="0"/>
              <a:t>Modifiez le style du titre</a:t>
            </a:r>
          </a:p>
        </p:txBody>
      </p:sp>
      <p:sp>
        <p:nvSpPr>
          <p:cNvPr id="3" name="Espace réservé du contenu 2">
            <a:extLst>
              <a:ext uri="{FF2B5EF4-FFF2-40B4-BE49-F238E27FC236}">
                <a16:creationId xmlns:a16="http://schemas.microsoft.com/office/drawing/2014/main" id="{5B3A0D2A-BDA2-478E-B79E-986B40AF69B7}"/>
              </a:ext>
            </a:extLst>
          </p:cNvPr>
          <p:cNvSpPr>
            <a:spLocks noGrp="1"/>
          </p:cNvSpPr>
          <p:nvPr>
            <p:ph idx="1"/>
          </p:nvPr>
        </p:nvSpPr>
        <p:spPr>
          <a:xfrm>
            <a:off x="838200" y="1825625"/>
            <a:ext cx="10515600" cy="3991338"/>
          </a:xfrm>
        </p:spPr>
        <p:txBody>
          <a:bodyPr/>
          <a:lstStyle>
            <a:lvl1pPr>
              <a:buClr>
                <a:srgbClr val="009AB2"/>
              </a:buClr>
              <a:defRPr>
                <a:latin typeface="+mj-lt"/>
              </a:defRPr>
            </a:lvl1pPr>
            <a:lvl2pPr>
              <a:buClr>
                <a:srgbClr val="009AB2"/>
              </a:buClr>
              <a:defRPr>
                <a:latin typeface="+mj-lt"/>
              </a:defRPr>
            </a:lvl2pPr>
            <a:lvl3pPr>
              <a:buClr>
                <a:srgbClr val="009AB2"/>
              </a:buClr>
              <a:defRPr>
                <a:latin typeface="+mj-lt"/>
              </a:defRPr>
            </a:lvl3pPr>
            <a:lvl4pPr>
              <a:buClr>
                <a:srgbClr val="009AB2"/>
              </a:buClr>
              <a:defRPr>
                <a:latin typeface="+mj-lt"/>
              </a:defRPr>
            </a:lvl4pPr>
            <a:lvl5pPr>
              <a:buClr>
                <a:srgbClr val="009AB2"/>
              </a:buClr>
              <a:defRPr>
                <a:latin typeface="+mj-lt"/>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4622CECF-97D1-4A5D-9A2A-AB43062D5C7C}"/>
              </a:ext>
            </a:extLst>
          </p:cNvPr>
          <p:cNvSpPr>
            <a:spLocks noGrp="1"/>
          </p:cNvSpPr>
          <p:nvPr>
            <p:ph type="dt" sz="half" idx="10"/>
          </p:nvPr>
        </p:nvSpPr>
        <p:spPr>
          <a:solidFill>
            <a:srgbClr val="009AB2"/>
          </a:solidFill>
        </p:spPr>
        <p:txBody>
          <a:bodyPr/>
          <a:lstStyle/>
          <a:p>
            <a:fld id="{5CB33A45-B12D-4BBB-9E92-98216730B4A4}" type="datetimeFigureOut">
              <a:rPr lang="fr-FR" smtClean="0"/>
              <a:pPr/>
              <a:t>14/05/2025</a:t>
            </a:fld>
            <a:endParaRPr lang="fr-FR"/>
          </a:p>
        </p:txBody>
      </p:sp>
      <p:sp>
        <p:nvSpPr>
          <p:cNvPr id="5" name="Espace réservé du pied de page 4">
            <a:extLst>
              <a:ext uri="{FF2B5EF4-FFF2-40B4-BE49-F238E27FC236}">
                <a16:creationId xmlns:a16="http://schemas.microsoft.com/office/drawing/2014/main" id="{54CB533B-B34C-4B16-9620-1C0A949D4718}"/>
              </a:ext>
            </a:extLst>
          </p:cNvPr>
          <p:cNvSpPr>
            <a:spLocks noGrp="1"/>
          </p:cNvSpPr>
          <p:nvPr>
            <p:ph type="ftr" sz="quarter" idx="11"/>
          </p:nvPr>
        </p:nvSpPr>
        <p:spPr>
          <a:solidFill>
            <a:srgbClr val="009AB2"/>
          </a:solidFill>
        </p:spPr>
        <p:txBody>
          <a:bodyPr/>
          <a:lstStyle/>
          <a:p>
            <a:endParaRPr lang="fr-FR" dirty="0"/>
          </a:p>
        </p:txBody>
      </p:sp>
      <p:sp>
        <p:nvSpPr>
          <p:cNvPr id="6" name="Espace réservé du numéro de diapositive 5">
            <a:extLst>
              <a:ext uri="{FF2B5EF4-FFF2-40B4-BE49-F238E27FC236}">
                <a16:creationId xmlns:a16="http://schemas.microsoft.com/office/drawing/2014/main" id="{DBE9678D-375D-4641-8611-A59384679E26}"/>
              </a:ext>
            </a:extLst>
          </p:cNvPr>
          <p:cNvSpPr>
            <a:spLocks noGrp="1"/>
          </p:cNvSpPr>
          <p:nvPr>
            <p:ph type="sldNum" sz="quarter" idx="12"/>
          </p:nvPr>
        </p:nvSpPr>
        <p:spPr>
          <a:solidFill>
            <a:srgbClr val="009AB2"/>
          </a:solidFill>
        </p:spPr>
        <p:txBody>
          <a:bodyPr/>
          <a:lstStyle/>
          <a:p>
            <a:fld id="{FF6EE3C9-F570-4A6F-B7B8-0C434D862A47}" type="slidenum">
              <a:rPr lang="fr-FR" smtClean="0"/>
              <a:pPr/>
              <a:t>‹N°›</a:t>
            </a:fld>
            <a:endParaRPr lang="fr-FR" dirty="0"/>
          </a:p>
        </p:txBody>
      </p:sp>
      <p:sp>
        <p:nvSpPr>
          <p:cNvPr id="7" name="Rectangle 6">
            <a:extLst>
              <a:ext uri="{FF2B5EF4-FFF2-40B4-BE49-F238E27FC236}">
                <a16:creationId xmlns:a16="http://schemas.microsoft.com/office/drawing/2014/main" id="{51BFEEDD-BD55-407B-806A-8651750CE099}"/>
              </a:ext>
            </a:extLst>
          </p:cNvPr>
          <p:cNvSpPr/>
          <p:nvPr userDrawn="1"/>
        </p:nvSpPr>
        <p:spPr>
          <a:xfrm>
            <a:off x="153219" y="847906"/>
            <a:ext cx="360000" cy="360000"/>
          </a:xfrm>
          <a:prstGeom prst="rect">
            <a:avLst/>
          </a:prstGeom>
          <a:solidFill>
            <a:srgbClr val="009A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51494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sp>
        <p:nvSpPr>
          <p:cNvPr id="6" name="Espace réservé du numéro de diapositive 5">
            <a:extLst>
              <a:ext uri="{FF2B5EF4-FFF2-40B4-BE49-F238E27FC236}">
                <a16:creationId xmlns:a16="http://schemas.microsoft.com/office/drawing/2014/main" id="{83E5763A-0B64-4159-83BE-A580328C4A20}"/>
              </a:ext>
            </a:extLst>
          </p:cNvPr>
          <p:cNvSpPr>
            <a:spLocks noGrp="1"/>
          </p:cNvSpPr>
          <p:nvPr>
            <p:ph type="sldNum" sz="quarter" idx="12"/>
          </p:nvPr>
        </p:nvSpPr>
        <p:spPr/>
        <p:txBody>
          <a:bodyPr/>
          <a:lstStyle/>
          <a:p>
            <a:fld id="{FF6EE3C9-F570-4A6F-B7B8-0C434D862A47}" type="slidenum">
              <a:rPr lang="fr-FR" smtClean="0"/>
              <a:pPr/>
              <a:t>‹N°›</a:t>
            </a:fld>
            <a:endParaRPr lang="fr-FR"/>
          </a:p>
        </p:txBody>
      </p:sp>
      <p:sp>
        <p:nvSpPr>
          <p:cNvPr id="7" name="Rectangle 6">
            <a:extLst>
              <a:ext uri="{FF2B5EF4-FFF2-40B4-BE49-F238E27FC236}">
                <a16:creationId xmlns:a16="http://schemas.microsoft.com/office/drawing/2014/main" id="{5928F593-D922-4109-A040-AEEFE8E69731}"/>
              </a:ext>
            </a:extLst>
          </p:cNvPr>
          <p:cNvSpPr/>
          <p:nvPr userDrawn="1"/>
        </p:nvSpPr>
        <p:spPr>
          <a:xfrm>
            <a:off x="177282" y="185125"/>
            <a:ext cx="360000" cy="360000"/>
          </a:xfrm>
          <a:prstGeom prst="rect">
            <a:avLst/>
          </a:prstGeom>
          <a:solidFill>
            <a:srgbClr val="E500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Image 8">
            <a:extLst>
              <a:ext uri="{FF2B5EF4-FFF2-40B4-BE49-F238E27FC236}">
                <a16:creationId xmlns:a16="http://schemas.microsoft.com/office/drawing/2014/main" id="{8E50116C-B376-46C4-AF14-E46C57BD6FE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48590" y="5880459"/>
            <a:ext cx="1816475" cy="835891"/>
          </a:xfrm>
          <a:prstGeom prst="rect">
            <a:avLst/>
          </a:prstGeom>
        </p:spPr>
      </p:pic>
      <p:sp>
        <p:nvSpPr>
          <p:cNvPr id="10" name="Titre 1">
            <a:extLst>
              <a:ext uri="{FF2B5EF4-FFF2-40B4-BE49-F238E27FC236}">
                <a16:creationId xmlns:a16="http://schemas.microsoft.com/office/drawing/2014/main" id="{C22A41BA-21A8-4A8B-85EC-7FE25AFEA8F3}"/>
              </a:ext>
            </a:extLst>
          </p:cNvPr>
          <p:cNvSpPr>
            <a:spLocks noGrp="1"/>
          </p:cNvSpPr>
          <p:nvPr>
            <p:ph type="ctrTitle" hasCustomPrompt="1"/>
          </p:nvPr>
        </p:nvSpPr>
        <p:spPr>
          <a:xfrm>
            <a:off x="5305927" y="4220508"/>
            <a:ext cx="6731260" cy="1659951"/>
          </a:xfrm>
        </p:spPr>
        <p:txBody>
          <a:bodyPr anchor="ctr">
            <a:normAutofit/>
          </a:bodyPr>
          <a:lstStyle>
            <a:lvl1pPr algn="r">
              <a:defRPr sz="4000" b="1">
                <a:solidFill>
                  <a:srgbClr val="E50043"/>
                </a:solidFill>
                <a:latin typeface="Gill Sans MT" panose="020B0502020104020203" pitchFamily="34" charset="0"/>
              </a:defRPr>
            </a:lvl1pPr>
          </a:lstStyle>
          <a:p>
            <a:r>
              <a:rPr lang="fr-FR" dirty="0"/>
              <a:t>Modifier le style du titre</a:t>
            </a:r>
          </a:p>
        </p:txBody>
      </p:sp>
      <p:pic>
        <p:nvPicPr>
          <p:cNvPr id="12" name="Image 11">
            <a:extLst>
              <a:ext uri="{FF2B5EF4-FFF2-40B4-BE49-F238E27FC236}">
                <a16:creationId xmlns:a16="http://schemas.microsoft.com/office/drawing/2014/main" id="{AE730315-1B71-44BA-BC5D-7E5D4F3BC7F0}"/>
              </a:ext>
            </a:extLst>
          </p:cNvPr>
          <p:cNvPicPr preferRelativeResize="0">
            <a:picLocks/>
          </p:cNvPicPr>
          <p:nvPr userDrawn="1"/>
        </p:nvPicPr>
        <p:blipFill rotWithShape="1">
          <a:blip r:embed="rId3" cstate="print">
            <a:graysc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rcRect l="-4877"/>
          <a:stretch/>
        </p:blipFill>
        <p:spPr>
          <a:xfrm>
            <a:off x="-980716" y="-1104344"/>
            <a:ext cx="6886216" cy="6886216"/>
          </a:xfrm>
          <a:prstGeom prst="ellipse">
            <a:avLst/>
          </a:prstGeom>
          <a:solidFill>
            <a:srgbClr val="FFFFFF">
              <a:shade val="85000"/>
            </a:srgbClr>
          </a:solidFill>
          <a:ln>
            <a:noFill/>
          </a:ln>
          <a:effectLst/>
        </p:spPr>
      </p:pic>
    </p:spTree>
    <p:extLst>
      <p:ext uri="{BB962C8B-B14F-4D97-AF65-F5344CB8AC3E}">
        <p14:creationId xmlns:p14="http://schemas.microsoft.com/office/powerpoint/2010/main" val="1496224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D4EBA0-B10A-4D6D-A99F-E7CD2A7FB235}"/>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A55CB8D1-4877-4484-95EE-770E9D96004C}"/>
              </a:ext>
            </a:extLst>
          </p:cNvPr>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972321D4-75B7-4348-A15F-550EE2FB6E64}"/>
              </a:ext>
            </a:extLst>
          </p:cNvPr>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85318A19-05C2-4CBB-9F20-4864CDD6562C}"/>
              </a:ext>
            </a:extLst>
          </p:cNvPr>
          <p:cNvSpPr>
            <a:spLocks noGrp="1"/>
          </p:cNvSpPr>
          <p:nvPr>
            <p:ph type="dt" sz="half" idx="10"/>
          </p:nvPr>
        </p:nvSpPr>
        <p:spPr/>
        <p:txBody>
          <a:bodyPr/>
          <a:lstStyle/>
          <a:p>
            <a:fld id="{5CB33A45-B12D-4BBB-9E92-98216730B4A4}" type="datetimeFigureOut">
              <a:rPr lang="fr-FR" smtClean="0"/>
              <a:pPr/>
              <a:t>14/05/2025</a:t>
            </a:fld>
            <a:endParaRPr lang="fr-FR"/>
          </a:p>
        </p:txBody>
      </p:sp>
      <p:sp>
        <p:nvSpPr>
          <p:cNvPr id="6" name="Espace réservé du pied de page 5">
            <a:extLst>
              <a:ext uri="{FF2B5EF4-FFF2-40B4-BE49-F238E27FC236}">
                <a16:creationId xmlns:a16="http://schemas.microsoft.com/office/drawing/2014/main" id="{9082DC0E-801A-44D3-977D-D760317C2B3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596BB8A8-CD04-4328-B957-1E6FD2DC613D}"/>
              </a:ext>
            </a:extLst>
          </p:cNvPr>
          <p:cNvSpPr>
            <a:spLocks noGrp="1"/>
          </p:cNvSpPr>
          <p:nvPr>
            <p:ph type="sldNum" sz="quarter" idx="12"/>
          </p:nvPr>
        </p:nvSpPr>
        <p:spPr/>
        <p:txBody>
          <a:bodyPr/>
          <a:lstStyle/>
          <a:p>
            <a:fld id="{FF6EE3C9-F570-4A6F-B7B8-0C434D862A47}" type="slidenum">
              <a:rPr lang="fr-FR" smtClean="0"/>
              <a:pPr/>
              <a:t>‹N°›</a:t>
            </a:fld>
            <a:endParaRPr lang="fr-FR"/>
          </a:p>
        </p:txBody>
      </p:sp>
      <p:sp>
        <p:nvSpPr>
          <p:cNvPr id="8" name="Rectangle 7">
            <a:extLst>
              <a:ext uri="{FF2B5EF4-FFF2-40B4-BE49-F238E27FC236}">
                <a16:creationId xmlns:a16="http://schemas.microsoft.com/office/drawing/2014/main" id="{5F479CBB-563D-45C7-9AFE-82025CC4E743}"/>
              </a:ext>
            </a:extLst>
          </p:cNvPr>
          <p:cNvSpPr/>
          <p:nvPr userDrawn="1"/>
        </p:nvSpPr>
        <p:spPr>
          <a:xfrm>
            <a:off x="177282" y="847906"/>
            <a:ext cx="360000" cy="360000"/>
          </a:xfrm>
          <a:prstGeom prst="rect">
            <a:avLst/>
          </a:prstGeom>
          <a:solidFill>
            <a:srgbClr val="E500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133002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1CBF6B-03BC-4A19-BFE7-DD8ADF0ACCD7}"/>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EFDDA457-053D-4DD1-A0C7-C8D1ED5B2A56}"/>
              </a:ext>
            </a:extLst>
          </p:cNvPr>
          <p:cNvSpPr>
            <a:spLocks noGrp="1"/>
          </p:cNvSpPr>
          <p:nvPr>
            <p:ph type="dt" sz="half" idx="10"/>
          </p:nvPr>
        </p:nvSpPr>
        <p:spPr/>
        <p:txBody>
          <a:bodyPr/>
          <a:lstStyle/>
          <a:p>
            <a:fld id="{5CB33A45-B12D-4BBB-9E92-98216730B4A4}" type="datetimeFigureOut">
              <a:rPr lang="fr-FR" smtClean="0"/>
              <a:pPr/>
              <a:t>14/05/2025</a:t>
            </a:fld>
            <a:endParaRPr lang="fr-FR"/>
          </a:p>
        </p:txBody>
      </p:sp>
      <p:sp>
        <p:nvSpPr>
          <p:cNvPr id="4" name="Espace réservé du pied de page 3">
            <a:extLst>
              <a:ext uri="{FF2B5EF4-FFF2-40B4-BE49-F238E27FC236}">
                <a16:creationId xmlns:a16="http://schemas.microsoft.com/office/drawing/2014/main" id="{1E890C1D-55B2-41B2-B210-B39E34BCCB04}"/>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EE47F6D1-C75D-4C0A-9D14-FB24E2F012E6}"/>
              </a:ext>
            </a:extLst>
          </p:cNvPr>
          <p:cNvSpPr>
            <a:spLocks noGrp="1"/>
          </p:cNvSpPr>
          <p:nvPr>
            <p:ph type="sldNum" sz="quarter" idx="12"/>
          </p:nvPr>
        </p:nvSpPr>
        <p:spPr/>
        <p:txBody>
          <a:bodyPr/>
          <a:lstStyle/>
          <a:p>
            <a:fld id="{FF6EE3C9-F570-4A6F-B7B8-0C434D862A47}" type="slidenum">
              <a:rPr lang="fr-FR" smtClean="0"/>
              <a:pPr/>
              <a:t>‹N°›</a:t>
            </a:fld>
            <a:endParaRPr lang="fr-FR"/>
          </a:p>
        </p:txBody>
      </p:sp>
      <p:sp>
        <p:nvSpPr>
          <p:cNvPr id="6" name="Rectangle 5">
            <a:extLst>
              <a:ext uri="{FF2B5EF4-FFF2-40B4-BE49-F238E27FC236}">
                <a16:creationId xmlns:a16="http://schemas.microsoft.com/office/drawing/2014/main" id="{72E8ECDA-D1F3-4FFE-95C9-B1ACDD341892}"/>
              </a:ext>
            </a:extLst>
          </p:cNvPr>
          <p:cNvSpPr/>
          <p:nvPr userDrawn="1"/>
        </p:nvSpPr>
        <p:spPr>
          <a:xfrm>
            <a:off x="189314" y="847906"/>
            <a:ext cx="360000" cy="360000"/>
          </a:xfrm>
          <a:prstGeom prst="rect">
            <a:avLst/>
          </a:prstGeom>
          <a:solidFill>
            <a:srgbClr val="E500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3346084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99FE9B3E-40E6-41C1-9A03-F233549E7693}"/>
              </a:ext>
            </a:extLst>
          </p:cNvPr>
          <p:cNvSpPr>
            <a:spLocks noGrp="1"/>
          </p:cNvSpPr>
          <p:nvPr>
            <p:ph type="dt" sz="half" idx="10"/>
          </p:nvPr>
        </p:nvSpPr>
        <p:spPr/>
        <p:txBody>
          <a:bodyPr/>
          <a:lstStyle/>
          <a:p>
            <a:fld id="{5CB33A45-B12D-4BBB-9E92-98216730B4A4}" type="datetimeFigureOut">
              <a:rPr lang="fr-FR" smtClean="0"/>
              <a:pPr/>
              <a:t>14/05/2025</a:t>
            </a:fld>
            <a:endParaRPr lang="fr-FR"/>
          </a:p>
        </p:txBody>
      </p:sp>
      <p:sp>
        <p:nvSpPr>
          <p:cNvPr id="3" name="Espace réservé du pied de page 2">
            <a:extLst>
              <a:ext uri="{FF2B5EF4-FFF2-40B4-BE49-F238E27FC236}">
                <a16:creationId xmlns:a16="http://schemas.microsoft.com/office/drawing/2014/main" id="{2F364BFB-138B-49BD-B7D5-57EFA7C3C0C3}"/>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63067798-70DB-4F33-B232-4E3BE99ACA51}"/>
              </a:ext>
            </a:extLst>
          </p:cNvPr>
          <p:cNvSpPr>
            <a:spLocks noGrp="1"/>
          </p:cNvSpPr>
          <p:nvPr>
            <p:ph type="sldNum" sz="quarter" idx="12"/>
          </p:nvPr>
        </p:nvSpPr>
        <p:spPr/>
        <p:txBody>
          <a:bodyPr/>
          <a:lstStyle/>
          <a:p>
            <a:fld id="{FF6EE3C9-F570-4A6F-B7B8-0C434D862A47}" type="slidenum">
              <a:rPr lang="fr-FR" smtClean="0"/>
              <a:pPr/>
              <a:t>‹N°›</a:t>
            </a:fld>
            <a:endParaRPr lang="fr-FR"/>
          </a:p>
        </p:txBody>
      </p:sp>
    </p:spTree>
    <p:extLst>
      <p:ext uri="{BB962C8B-B14F-4D97-AF65-F5344CB8AC3E}">
        <p14:creationId xmlns:p14="http://schemas.microsoft.com/office/powerpoint/2010/main" val="31098812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AA643D39-CA7E-4DDD-B5BA-04FDF4BCC2B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a:extLst>
              <a:ext uri="{FF2B5EF4-FFF2-40B4-BE49-F238E27FC236}">
                <a16:creationId xmlns:a16="http://schemas.microsoft.com/office/drawing/2014/main" id="{B7AB5114-0EBE-43C5-8B25-74B1175241D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A68B876D-D63E-4E75-B4DA-CE9270D56797}"/>
              </a:ext>
            </a:extLst>
          </p:cNvPr>
          <p:cNvSpPr>
            <a:spLocks noGrp="1"/>
          </p:cNvSpPr>
          <p:nvPr>
            <p:ph type="dt" sz="half" idx="2"/>
          </p:nvPr>
        </p:nvSpPr>
        <p:spPr>
          <a:xfrm>
            <a:off x="10972800" y="5456963"/>
            <a:ext cx="1064386" cy="360000"/>
          </a:xfrm>
          <a:prstGeom prst="rect">
            <a:avLst/>
          </a:prstGeom>
          <a:solidFill>
            <a:srgbClr val="E50043"/>
          </a:solidFill>
        </p:spPr>
        <p:txBody>
          <a:bodyPr vert="horz" lIns="91440" tIns="45720" rIns="91440" bIns="45720" rtlCol="0" anchor="ctr"/>
          <a:lstStyle>
            <a:lvl1pPr algn="r">
              <a:defRPr sz="1200" b="1">
                <a:solidFill>
                  <a:schemeClr val="bg1"/>
                </a:solidFill>
              </a:defRPr>
            </a:lvl1pPr>
          </a:lstStyle>
          <a:p>
            <a:fld id="{5CB33A45-B12D-4BBB-9E92-98216730B4A4}" type="datetimeFigureOut">
              <a:rPr lang="fr-FR" smtClean="0"/>
              <a:pPr/>
              <a:t>14/05/2025</a:t>
            </a:fld>
            <a:endParaRPr lang="fr-FR"/>
          </a:p>
        </p:txBody>
      </p:sp>
      <p:sp>
        <p:nvSpPr>
          <p:cNvPr id="5" name="Espace réservé du pied de page 4">
            <a:extLst>
              <a:ext uri="{FF2B5EF4-FFF2-40B4-BE49-F238E27FC236}">
                <a16:creationId xmlns:a16="http://schemas.microsoft.com/office/drawing/2014/main" id="{9917528A-C4F8-4F8C-A936-F32C4C30EDED}"/>
              </a:ext>
            </a:extLst>
          </p:cNvPr>
          <p:cNvSpPr>
            <a:spLocks noGrp="1"/>
          </p:cNvSpPr>
          <p:nvPr>
            <p:ph type="ftr" sz="quarter" idx="3"/>
          </p:nvPr>
        </p:nvSpPr>
        <p:spPr>
          <a:xfrm>
            <a:off x="8965580" y="5906657"/>
            <a:ext cx="3071606" cy="360000"/>
          </a:xfrm>
          <a:prstGeom prst="rect">
            <a:avLst/>
          </a:prstGeom>
          <a:solidFill>
            <a:srgbClr val="E50043"/>
          </a:solidFill>
        </p:spPr>
        <p:txBody>
          <a:bodyPr vert="horz" lIns="91440" tIns="45720" rIns="91440" bIns="45720" rtlCol="0" anchor="ctr"/>
          <a:lstStyle>
            <a:lvl1pPr algn="r">
              <a:defRPr sz="1200" b="1">
                <a:solidFill>
                  <a:schemeClr val="bg1"/>
                </a:solidFill>
              </a:defRPr>
            </a:lvl1pPr>
          </a:lstStyle>
          <a:p>
            <a:r>
              <a:rPr lang="fr-FR" dirty="0"/>
              <a:t>Fédération Française des Geiq</a:t>
            </a:r>
          </a:p>
        </p:txBody>
      </p:sp>
      <p:sp>
        <p:nvSpPr>
          <p:cNvPr id="6" name="Espace réservé du numéro de diapositive 5">
            <a:extLst>
              <a:ext uri="{FF2B5EF4-FFF2-40B4-BE49-F238E27FC236}">
                <a16:creationId xmlns:a16="http://schemas.microsoft.com/office/drawing/2014/main" id="{E091F159-CE93-4BE8-9155-51353329F518}"/>
              </a:ext>
            </a:extLst>
          </p:cNvPr>
          <p:cNvSpPr>
            <a:spLocks noGrp="1"/>
          </p:cNvSpPr>
          <p:nvPr>
            <p:ph type="sldNum" sz="quarter" idx="4"/>
          </p:nvPr>
        </p:nvSpPr>
        <p:spPr>
          <a:xfrm>
            <a:off x="11677186" y="6356350"/>
            <a:ext cx="360000" cy="360000"/>
          </a:xfrm>
          <a:prstGeom prst="rect">
            <a:avLst/>
          </a:prstGeom>
          <a:solidFill>
            <a:srgbClr val="E50043"/>
          </a:solidFill>
        </p:spPr>
        <p:txBody>
          <a:bodyPr vert="horz" lIns="91440" tIns="45720" rIns="91440" bIns="45720" rtlCol="0" anchor="ctr"/>
          <a:lstStyle>
            <a:lvl1pPr algn="r">
              <a:defRPr sz="1200" b="1">
                <a:solidFill>
                  <a:schemeClr val="bg1"/>
                </a:solidFill>
              </a:defRPr>
            </a:lvl1pPr>
          </a:lstStyle>
          <a:p>
            <a:fld id="{FF6EE3C9-F570-4A6F-B7B8-0C434D862A47}" type="slidenum">
              <a:rPr lang="fr-FR" smtClean="0"/>
              <a:pPr/>
              <a:t>‹N°›</a:t>
            </a:fld>
            <a:endParaRPr lang="fr-FR" dirty="0"/>
          </a:p>
        </p:txBody>
      </p:sp>
    </p:spTree>
    <p:extLst>
      <p:ext uri="{BB962C8B-B14F-4D97-AF65-F5344CB8AC3E}">
        <p14:creationId xmlns:p14="http://schemas.microsoft.com/office/powerpoint/2010/main" val="18688626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1" r:id="rId4"/>
    <p:sldLayoutId id="2147483652" r:id="rId5"/>
    <p:sldLayoutId id="2147483654" r:id="rId6"/>
    <p:sldLayoutId id="2147483655" r:id="rId7"/>
  </p:sldLayoutIdLst>
  <p:txStyles>
    <p:titleStyle>
      <a:lvl1pPr algn="l" defTabSz="914400" rtl="0" eaLnBrk="1" latinLnBrk="0" hangingPunct="1">
        <a:lnSpc>
          <a:spcPct val="90000"/>
        </a:lnSpc>
        <a:spcBef>
          <a:spcPct val="0"/>
        </a:spcBef>
        <a:buNone/>
        <a:defRPr sz="4000" b="1" kern="1200">
          <a:solidFill>
            <a:srgbClr val="E50043"/>
          </a:solidFill>
          <a:latin typeface="Gill Sans MT" panose="020B0502020104020203" pitchFamily="34" charset="0"/>
          <a:ea typeface="+mj-ea"/>
          <a:cs typeface="+mj-cs"/>
        </a:defRPr>
      </a:lvl1pPr>
    </p:titleStyle>
    <p:bodyStyle>
      <a:lvl1pPr marL="514350" indent="-514350" algn="l" defTabSz="914400" rtl="0" eaLnBrk="1" latinLnBrk="0" hangingPunct="1">
        <a:lnSpc>
          <a:spcPct val="90000"/>
        </a:lnSpc>
        <a:spcBef>
          <a:spcPts val="1000"/>
        </a:spcBef>
        <a:buClr>
          <a:srgbClr val="E50043"/>
        </a:buClr>
        <a:buFont typeface="Arial" panose="020B0604020202020204" pitchFamily="34" charset="0"/>
        <a:buChar char="•"/>
        <a:defRPr sz="2800" kern="1200">
          <a:solidFill>
            <a:schemeClr val="tx1"/>
          </a:solidFill>
          <a:latin typeface="+mn-lt"/>
          <a:ea typeface="+mn-ea"/>
          <a:cs typeface="+mn-cs"/>
        </a:defRPr>
      </a:lvl1pPr>
      <a:lvl2pPr marL="914400" indent="-457200" algn="l" defTabSz="914400" rtl="0" eaLnBrk="1" latinLnBrk="0" hangingPunct="1">
        <a:lnSpc>
          <a:spcPct val="90000"/>
        </a:lnSpc>
        <a:spcBef>
          <a:spcPts val="500"/>
        </a:spcBef>
        <a:buClr>
          <a:srgbClr val="E50043"/>
        </a:buClr>
        <a:buFont typeface="Arial" panose="020B0604020202020204" pitchFamily="34" charset="0"/>
        <a:buChar char="•"/>
        <a:defRPr sz="2400" kern="1200">
          <a:solidFill>
            <a:schemeClr val="tx1"/>
          </a:solidFill>
          <a:latin typeface="+mn-lt"/>
          <a:ea typeface="+mn-ea"/>
          <a:cs typeface="+mn-cs"/>
        </a:defRPr>
      </a:lvl2pPr>
      <a:lvl3pPr marL="1371600" indent="-457200" algn="l" defTabSz="914400" rtl="0" eaLnBrk="1" latinLnBrk="0" hangingPunct="1">
        <a:lnSpc>
          <a:spcPct val="90000"/>
        </a:lnSpc>
        <a:spcBef>
          <a:spcPts val="500"/>
        </a:spcBef>
        <a:buClr>
          <a:srgbClr val="E50043"/>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lnSpc>
          <a:spcPct val="90000"/>
        </a:lnSpc>
        <a:spcBef>
          <a:spcPts val="500"/>
        </a:spcBef>
        <a:buClr>
          <a:srgbClr val="E50043"/>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lnSpc>
          <a:spcPct val="90000"/>
        </a:lnSpc>
        <a:spcBef>
          <a:spcPts val="500"/>
        </a:spcBef>
        <a:buClr>
          <a:srgbClr val="E5004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3.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1.xml"/><Relationship Id="rId7" Type="http://schemas.openxmlformats.org/officeDocument/2006/relationships/chart" Target="../charts/char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a:extLst>
              <a:ext uri="{FF2B5EF4-FFF2-40B4-BE49-F238E27FC236}">
                <a16:creationId xmlns:a16="http://schemas.microsoft.com/office/drawing/2014/main" id="{82813F42-1F1B-4F18-B0A3-1A4E66E92581}"/>
              </a:ext>
            </a:extLst>
          </p:cNvPr>
          <p:cNvSpPr>
            <a:spLocks noGrp="1"/>
          </p:cNvSpPr>
          <p:nvPr>
            <p:ph type="ctrTitle"/>
          </p:nvPr>
        </p:nvSpPr>
        <p:spPr>
          <a:xfrm>
            <a:off x="4658061" y="3428999"/>
            <a:ext cx="7381539" cy="2581231"/>
          </a:xfrm>
        </p:spPr>
        <p:txBody>
          <a:bodyPr>
            <a:normAutofit fontScale="90000"/>
          </a:bodyPr>
          <a:lstStyle/>
          <a:p>
            <a:br>
              <a:rPr lang="fr-FR" dirty="0"/>
            </a:br>
            <a:br>
              <a:rPr lang="fr-FR" dirty="0"/>
            </a:br>
            <a:r>
              <a:rPr lang="fr-FR" dirty="0"/>
              <a:t>Le dispositif GE/Geiq</a:t>
            </a:r>
            <a:br>
              <a:rPr lang="fr-FR" dirty="0"/>
            </a:br>
            <a:r>
              <a:rPr lang="fr-FR" dirty="0"/>
              <a:t>Un outil de mutualisation au service d’un territoire</a:t>
            </a:r>
          </a:p>
        </p:txBody>
      </p:sp>
      <p:sp>
        <p:nvSpPr>
          <p:cNvPr id="9" name="Sous-titre 8">
            <a:extLst>
              <a:ext uri="{FF2B5EF4-FFF2-40B4-BE49-F238E27FC236}">
                <a16:creationId xmlns:a16="http://schemas.microsoft.com/office/drawing/2014/main" id="{FCC030B4-4F39-4BFF-81ED-EF39E640FDB7}"/>
              </a:ext>
            </a:extLst>
          </p:cNvPr>
          <p:cNvSpPr>
            <a:spLocks noGrp="1"/>
          </p:cNvSpPr>
          <p:nvPr>
            <p:ph type="subTitle" idx="1"/>
          </p:nvPr>
        </p:nvSpPr>
        <p:spPr>
          <a:xfrm>
            <a:off x="7170234" y="6131040"/>
            <a:ext cx="4869366" cy="501611"/>
          </a:xfrm>
        </p:spPr>
        <p:txBody>
          <a:bodyPr anchor="b">
            <a:normAutofit/>
          </a:bodyPr>
          <a:lstStyle/>
          <a:p>
            <a:r>
              <a:rPr lang="fr-FR" dirty="0"/>
              <a:t>Jeudi 15 mai 2025 </a:t>
            </a:r>
          </a:p>
        </p:txBody>
      </p:sp>
      <p:pic>
        <p:nvPicPr>
          <p:cNvPr id="3" name="Image 2">
            <a:extLst>
              <a:ext uri="{FF2B5EF4-FFF2-40B4-BE49-F238E27FC236}">
                <a16:creationId xmlns:a16="http://schemas.microsoft.com/office/drawing/2014/main" id="{98788AF7-C661-8025-626B-55419C64FA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23230" y="225349"/>
            <a:ext cx="3568770" cy="1287765"/>
          </a:xfrm>
          <a:prstGeom prst="rect">
            <a:avLst/>
          </a:prstGeom>
        </p:spPr>
      </p:pic>
      <p:pic>
        <p:nvPicPr>
          <p:cNvPr id="1026" name="Picture 2" descr="Logo Mouvement associatif AuRA">
            <a:extLst>
              <a:ext uri="{FF2B5EF4-FFF2-40B4-BE49-F238E27FC236}">
                <a16:creationId xmlns:a16="http://schemas.microsoft.com/office/drawing/2014/main" id="{CC180DC1-E528-9379-08AE-B5490D0CCF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1980" y="1047487"/>
            <a:ext cx="4762500" cy="3105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56169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36A0E0F-29FA-4A49-B864-DD3CBED643E3}"/>
              </a:ext>
            </a:extLst>
          </p:cNvPr>
          <p:cNvSpPr>
            <a:spLocks noGrp="1"/>
          </p:cNvSpPr>
          <p:nvPr>
            <p:ph type="title"/>
          </p:nvPr>
        </p:nvSpPr>
        <p:spPr>
          <a:xfrm>
            <a:off x="541466" y="381332"/>
            <a:ext cx="10515600" cy="1325563"/>
          </a:xfrm>
        </p:spPr>
        <p:txBody>
          <a:bodyPr/>
          <a:lstStyle/>
          <a:p>
            <a:r>
              <a:rPr lang="fr-FR" dirty="0"/>
              <a:t>Fonctionnement d’un Geiq (1/3)</a:t>
            </a:r>
          </a:p>
        </p:txBody>
      </p:sp>
      <p:graphicFrame>
        <p:nvGraphicFramePr>
          <p:cNvPr id="5" name="Diagramme 4">
            <a:extLst>
              <a:ext uri="{FF2B5EF4-FFF2-40B4-BE49-F238E27FC236}">
                <a16:creationId xmlns:a16="http://schemas.microsoft.com/office/drawing/2014/main" id="{9E2D4AA7-EB98-4BE2-8068-F95F3F55068A}"/>
              </a:ext>
            </a:extLst>
          </p:cNvPr>
          <p:cNvGraphicFramePr/>
          <p:nvPr>
            <p:extLst>
              <p:ext uri="{D42A27DB-BD31-4B8C-83A1-F6EECF244321}">
                <p14:modId xmlns:p14="http://schemas.microsoft.com/office/powerpoint/2010/main" val="3165724666"/>
              </p:ext>
            </p:extLst>
          </p:nvPr>
        </p:nvGraphicFramePr>
        <p:xfrm>
          <a:off x="1304877" y="1393469"/>
          <a:ext cx="9582245" cy="59224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ZoneTexte 12">
            <a:extLst>
              <a:ext uri="{FF2B5EF4-FFF2-40B4-BE49-F238E27FC236}">
                <a16:creationId xmlns:a16="http://schemas.microsoft.com/office/drawing/2014/main" id="{E10FA376-6A37-425F-94B4-A20FBEEBC5D1}"/>
              </a:ext>
            </a:extLst>
          </p:cNvPr>
          <p:cNvSpPr txBox="1"/>
          <p:nvPr/>
        </p:nvSpPr>
        <p:spPr>
          <a:xfrm>
            <a:off x="5188424" y="3117421"/>
            <a:ext cx="1815152" cy="338554"/>
          </a:xfrm>
          <a:prstGeom prst="rect">
            <a:avLst/>
          </a:prstGeom>
          <a:noFill/>
        </p:spPr>
        <p:txBody>
          <a:bodyPr wrap="square" rtlCol="0">
            <a:spAutoFit/>
          </a:bodyPr>
          <a:lstStyle/>
          <a:p>
            <a:pPr algn="ctr"/>
            <a:r>
              <a:rPr lang="fr-FR" sz="1600" dirty="0">
                <a:latin typeface="+mj-lt"/>
              </a:rPr>
              <a:t>Recrute</a:t>
            </a:r>
          </a:p>
        </p:txBody>
      </p:sp>
      <p:sp>
        <p:nvSpPr>
          <p:cNvPr id="14" name="ZoneTexte 13">
            <a:extLst>
              <a:ext uri="{FF2B5EF4-FFF2-40B4-BE49-F238E27FC236}">
                <a16:creationId xmlns:a16="http://schemas.microsoft.com/office/drawing/2014/main" id="{BF31E2DF-C0AD-4F6F-828B-A946372E4B09}"/>
              </a:ext>
            </a:extLst>
          </p:cNvPr>
          <p:cNvSpPr txBox="1"/>
          <p:nvPr/>
        </p:nvSpPr>
        <p:spPr>
          <a:xfrm rot="17932238">
            <a:off x="3473592" y="3328513"/>
            <a:ext cx="2100702" cy="338554"/>
          </a:xfrm>
          <a:prstGeom prst="rect">
            <a:avLst/>
          </a:prstGeom>
          <a:noFill/>
        </p:spPr>
        <p:txBody>
          <a:bodyPr wrap="square" rtlCol="0">
            <a:spAutoFit/>
          </a:bodyPr>
          <a:lstStyle/>
          <a:p>
            <a:pPr algn="ctr"/>
            <a:r>
              <a:rPr lang="fr-FR" sz="1600" dirty="0">
                <a:latin typeface="+mj-lt"/>
              </a:rPr>
              <a:t>Est mis à disposition</a:t>
            </a:r>
          </a:p>
        </p:txBody>
      </p:sp>
      <p:sp>
        <p:nvSpPr>
          <p:cNvPr id="15" name="ZoneTexte 14">
            <a:extLst>
              <a:ext uri="{FF2B5EF4-FFF2-40B4-BE49-F238E27FC236}">
                <a16:creationId xmlns:a16="http://schemas.microsoft.com/office/drawing/2014/main" id="{AD7B453C-8F1B-40B6-924B-00D003DD1CE5}"/>
              </a:ext>
            </a:extLst>
          </p:cNvPr>
          <p:cNvSpPr txBox="1"/>
          <p:nvPr/>
        </p:nvSpPr>
        <p:spPr>
          <a:xfrm>
            <a:off x="6616536" y="4752061"/>
            <a:ext cx="1423916" cy="338554"/>
          </a:xfrm>
          <a:prstGeom prst="rect">
            <a:avLst/>
          </a:prstGeom>
          <a:noFill/>
        </p:spPr>
        <p:txBody>
          <a:bodyPr wrap="square" rtlCol="0">
            <a:spAutoFit/>
          </a:bodyPr>
          <a:lstStyle/>
          <a:p>
            <a:pPr algn="ctr"/>
            <a:r>
              <a:rPr lang="fr-FR" sz="1600" dirty="0">
                <a:latin typeface="+mj-lt"/>
              </a:rPr>
              <a:t>Coordonne</a:t>
            </a:r>
          </a:p>
        </p:txBody>
      </p:sp>
      <p:cxnSp>
        <p:nvCxnSpPr>
          <p:cNvPr id="20" name="Connecteur droit avec flèche 19">
            <a:extLst>
              <a:ext uri="{FF2B5EF4-FFF2-40B4-BE49-F238E27FC236}">
                <a16:creationId xmlns:a16="http://schemas.microsoft.com/office/drawing/2014/main" id="{A6D298BF-A1CE-467E-B06C-5F8DDE21B961}"/>
              </a:ext>
            </a:extLst>
          </p:cNvPr>
          <p:cNvCxnSpPr>
            <a:cxnSpLocks/>
          </p:cNvCxnSpPr>
          <p:nvPr/>
        </p:nvCxnSpPr>
        <p:spPr>
          <a:xfrm>
            <a:off x="6799006" y="5090615"/>
            <a:ext cx="843740" cy="0"/>
          </a:xfrm>
          <a:prstGeom prst="straightConnector1">
            <a:avLst/>
          </a:prstGeom>
          <a:ln>
            <a:solidFill>
              <a:srgbClr val="E50043"/>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necteur droit avec flèche 21">
            <a:extLst>
              <a:ext uri="{FF2B5EF4-FFF2-40B4-BE49-F238E27FC236}">
                <a16:creationId xmlns:a16="http://schemas.microsoft.com/office/drawing/2014/main" id="{8569F5DC-07A8-4155-9999-FDD754AD03E2}"/>
              </a:ext>
            </a:extLst>
          </p:cNvPr>
          <p:cNvCxnSpPr>
            <a:cxnSpLocks/>
          </p:cNvCxnSpPr>
          <p:nvPr/>
        </p:nvCxnSpPr>
        <p:spPr>
          <a:xfrm>
            <a:off x="4306529" y="4918024"/>
            <a:ext cx="1054510" cy="0"/>
          </a:xfrm>
          <a:prstGeom prst="straightConnector1">
            <a:avLst/>
          </a:prstGeom>
          <a:ln>
            <a:solidFill>
              <a:srgbClr val="E50043"/>
            </a:solidFill>
            <a:tailEnd type="triangle"/>
          </a:ln>
        </p:spPr>
        <p:style>
          <a:lnRef idx="1">
            <a:schemeClr val="accent1"/>
          </a:lnRef>
          <a:fillRef idx="0">
            <a:schemeClr val="accent1"/>
          </a:fillRef>
          <a:effectRef idx="0">
            <a:schemeClr val="accent1"/>
          </a:effectRef>
          <a:fontRef idx="minor">
            <a:schemeClr val="tx1"/>
          </a:fontRef>
        </p:style>
      </p:cxnSp>
      <p:sp>
        <p:nvSpPr>
          <p:cNvPr id="25" name="ZoneTexte 24">
            <a:extLst>
              <a:ext uri="{FF2B5EF4-FFF2-40B4-BE49-F238E27FC236}">
                <a16:creationId xmlns:a16="http://schemas.microsoft.com/office/drawing/2014/main" id="{8E6DDD20-913F-4BA3-B405-DDF6FE360DEC}"/>
              </a:ext>
            </a:extLst>
          </p:cNvPr>
          <p:cNvSpPr txBox="1"/>
          <p:nvPr/>
        </p:nvSpPr>
        <p:spPr>
          <a:xfrm>
            <a:off x="4134904" y="4584747"/>
            <a:ext cx="1397759" cy="338554"/>
          </a:xfrm>
          <a:prstGeom prst="rect">
            <a:avLst/>
          </a:prstGeom>
          <a:noFill/>
        </p:spPr>
        <p:txBody>
          <a:bodyPr wrap="square" rtlCol="0">
            <a:spAutoFit/>
          </a:bodyPr>
          <a:lstStyle/>
          <a:p>
            <a:pPr algn="ctr"/>
            <a:r>
              <a:rPr lang="fr-FR" sz="1600" dirty="0">
                <a:latin typeface="+mj-lt"/>
              </a:rPr>
              <a:t>Adhère</a:t>
            </a:r>
          </a:p>
        </p:txBody>
      </p:sp>
      <p:sp>
        <p:nvSpPr>
          <p:cNvPr id="26" name="ZoneTexte 25">
            <a:extLst>
              <a:ext uri="{FF2B5EF4-FFF2-40B4-BE49-F238E27FC236}">
                <a16:creationId xmlns:a16="http://schemas.microsoft.com/office/drawing/2014/main" id="{1F84A7C8-9CD5-4190-99B9-F8D85CB84B3D}"/>
              </a:ext>
            </a:extLst>
          </p:cNvPr>
          <p:cNvSpPr txBox="1"/>
          <p:nvPr/>
        </p:nvSpPr>
        <p:spPr>
          <a:xfrm rot="3391624">
            <a:off x="6732881" y="3215886"/>
            <a:ext cx="2100702" cy="338554"/>
          </a:xfrm>
          <a:prstGeom prst="rect">
            <a:avLst/>
          </a:prstGeom>
          <a:noFill/>
        </p:spPr>
        <p:txBody>
          <a:bodyPr wrap="square" rtlCol="0">
            <a:spAutoFit/>
          </a:bodyPr>
          <a:lstStyle/>
          <a:p>
            <a:pPr algn="ctr"/>
            <a:r>
              <a:rPr lang="fr-FR" sz="1600" dirty="0">
                <a:latin typeface="+mj-lt"/>
              </a:rPr>
              <a:t>Est formé</a:t>
            </a:r>
          </a:p>
        </p:txBody>
      </p:sp>
      <p:cxnSp>
        <p:nvCxnSpPr>
          <p:cNvPr id="38" name="Connecteur droit avec flèche 37">
            <a:extLst>
              <a:ext uri="{FF2B5EF4-FFF2-40B4-BE49-F238E27FC236}">
                <a16:creationId xmlns:a16="http://schemas.microsoft.com/office/drawing/2014/main" id="{2BF38026-248A-4C73-B6BA-A3B1C664F51F}"/>
              </a:ext>
            </a:extLst>
          </p:cNvPr>
          <p:cNvCxnSpPr>
            <a:cxnSpLocks/>
          </p:cNvCxnSpPr>
          <p:nvPr/>
        </p:nvCxnSpPr>
        <p:spPr>
          <a:xfrm flipV="1">
            <a:off x="5699921" y="2835667"/>
            <a:ext cx="0" cy="851430"/>
          </a:xfrm>
          <a:prstGeom prst="straightConnector1">
            <a:avLst/>
          </a:prstGeom>
          <a:ln>
            <a:solidFill>
              <a:srgbClr val="E50043"/>
            </a:solidFill>
            <a:tailEnd type="triangle"/>
          </a:ln>
        </p:spPr>
        <p:style>
          <a:lnRef idx="1">
            <a:schemeClr val="accent1"/>
          </a:lnRef>
          <a:fillRef idx="0">
            <a:schemeClr val="accent1"/>
          </a:fillRef>
          <a:effectRef idx="0">
            <a:schemeClr val="accent1"/>
          </a:effectRef>
          <a:fontRef idx="minor">
            <a:schemeClr val="tx1"/>
          </a:fontRef>
        </p:style>
      </p:cxnSp>
      <p:pic>
        <p:nvPicPr>
          <p:cNvPr id="4" name="Image 3">
            <a:extLst>
              <a:ext uri="{FF2B5EF4-FFF2-40B4-BE49-F238E27FC236}">
                <a16:creationId xmlns:a16="http://schemas.microsoft.com/office/drawing/2014/main" id="{1A1A7981-37FA-6DA7-76F1-48B8F1147B6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623230" y="40829"/>
            <a:ext cx="3568770" cy="1287765"/>
          </a:xfrm>
          <a:prstGeom prst="rect">
            <a:avLst/>
          </a:prstGeom>
        </p:spPr>
      </p:pic>
    </p:spTree>
    <p:extLst>
      <p:ext uri="{BB962C8B-B14F-4D97-AF65-F5344CB8AC3E}">
        <p14:creationId xmlns:p14="http://schemas.microsoft.com/office/powerpoint/2010/main" val="41239654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584E32-60AD-41B5-80AF-96348C15FD1D}"/>
              </a:ext>
            </a:extLst>
          </p:cNvPr>
          <p:cNvSpPr>
            <a:spLocks noGrp="1"/>
          </p:cNvSpPr>
          <p:nvPr>
            <p:ph type="title"/>
          </p:nvPr>
        </p:nvSpPr>
        <p:spPr>
          <a:xfrm>
            <a:off x="729312" y="378255"/>
            <a:ext cx="10515600" cy="1325563"/>
          </a:xfrm>
        </p:spPr>
        <p:txBody>
          <a:bodyPr/>
          <a:lstStyle/>
          <a:p>
            <a:r>
              <a:rPr lang="fr-FR" dirty="0"/>
              <a:t>Fonctionnement d’un Geiq (2/3)</a:t>
            </a:r>
          </a:p>
        </p:txBody>
      </p:sp>
      <p:sp>
        <p:nvSpPr>
          <p:cNvPr id="18" name="Espace réservé du contenu 17">
            <a:extLst>
              <a:ext uri="{FF2B5EF4-FFF2-40B4-BE49-F238E27FC236}">
                <a16:creationId xmlns:a16="http://schemas.microsoft.com/office/drawing/2014/main" id="{88D90710-B4C9-4007-A720-CAB66CD231EF}"/>
              </a:ext>
            </a:extLst>
          </p:cNvPr>
          <p:cNvSpPr>
            <a:spLocks noGrp="1"/>
          </p:cNvSpPr>
          <p:nvPr>
            <p:ph idx="1"/>
          </p:nvPr>
        </p:nvSpPr>
        <p:spPr/>
        <p:txBody>
          <a:bodyPr>
            <a:noAutofit/>
          </a:bodyPr>
          <a:lstStyle/>
          <a:p>
            <a:pPr algn="just"/>
            <a:r>
              <a:rPr lang="fr-FR" dirty="0"/>
              <a:t>Le Geiq reçoit, analyse et formalise une réponse RH à une problématique de recrutement d’une entreprise</a:t>
            </a:r>
          </a:p>
          <a:p>
            <a:pPr algn="just"/>
            <a:r>
              <a:rPr lang="fr-FR" dirty="0"/>
              <a:t>Le Geiq recrute un candidat, en difficulté d’accès à l’emploi, pour le former en alternance, développer son employabilité et répondre à la problématique de recrutement de l’entreprise</a:t>
            </a:r>
          </a:p>
          <a:p>
            <a:pPr algn="just"/>
            <a:r>
              <a:rPr lang="fr-FR" dirty="0"/>
              <a:t>Le Geiq établit un projet pédagogique adapté au profil du salarié et aux besoins de l’entreprise, avec un ou plusieurs organismes de formation</a:t>
            </a:r>
          </a:p>
          <a:p>
            <a:pPr algn="just"/>
            <a:r>
              <a:rPr lang="fr-FR" dirty="0"/>
              <a:t>Le Geiq met le salarié à disposition de l’entreprise pendant la durée de son contrat en alternance</a:t>
            </a:r>
          </a:p>
        </p:txBody>
      </p:sp>
      <p:pic>
        <p:nvPicPr>
          <p:cNvPr id="3" name="Image 2">
            <a:extLst>
              <a:ext uri="{FF2B5EF4-FFF2-40B4-BE49-F238E27FC236}">
                <a16:creationId xmlns:a16="http://schemas.microsoft.com/office/drawing/2014/main" id="{0901CDFB-D0F8-36E8-1D64-FAE88BC33D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23230" y="0"/>
            <a:ext cx="3568770" cy="1287765"/>
          </a:xfrm>
          <a:prstGeom prst="rect">
            <a:avLst/>
          </a:prstGeom>
        </p:spPr>
      </p:pic>
    </p:spTree>
    <p:extLst>
      <p:ext uri="{BB962C8B-B14F-4D97-AF65-F5344CB8AC3E}">
        <p14:creationId xmlns:p14="http://schemas.microsoft.com/office/powerpoint/2010/main" val="198832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584E32-60AD-41B5-80AF-96348C15FD1D}"/>
              </a:ext>
            </a:extLst>
          </p:cNvPr>
          <p:cNvSpPr>
            <a:spLocks noGrp="1"/>
          </p:cNvSpPr>
          <p:nvPr>
            <p:ph type="title"/>
          </p:nvPr>
        </p:nvSpPr>
        <p:spPr>
          <a:xfrm>
            <a:off x="610817" y="378255"/>
            <a:ext cx="10515600" cy="1325563"/>
          </a:xfrm>
        </p:spPr>
        <p:txBody>
          <a:bodyPr/>
          <a:lstStyle/>
          <a:p>
            <a:r>
              <a:rPr lang="fr-FR" dirty="0"/>
              <a:t>Fonctionnement d’un Geiq (3/3)</a:t>
            </a:r>
          </a:p>
        </p:txBody>
      </p:sp>
      <p:sp>
        <p:nvSpPr>
          <p:cNvPr id="18" name="Espace réservé du contenu 17">
            <a:extLst>
              <a:ext uri="{FF2B5EF4-FFF2-40B4-BE49-F238E27FC236}">
                <a16:creationId xmlns:a16="http://schemas.microsoft.com/office/drawing/2014/main" id="{88D90710-B4C9-4007-A720-CAB66CD231EF}"/>
              </a:ext>
            </a:extLst>
          </p:cNvPr>
          <p:cNvSpPr>
            <a:spLocks noGrp="1"/>
          </p:cNvSpPr>
          <p:nvPr>
            <p:ph idx="1"/>
          </p:nvPr>
        </p:nvSpPr>
        <p:spPr/>
        <p:txBody>
          <a:bodyPr>
            <a:noAutofit/>
          </a:bodyPr>
          <a:lstStyle/>
          <a:p>
            <a:pPr algn="just"/>
            <a:r>
              <a:rPr lang="fr-FR" dirty="0"/>
              <a:t>Le Geiq assure un accompagnement social et professionnel, seul et avec son réseau partenaire, afin de maximiser les chances de réussite du parcours pour le salarié</a:t>
            </a:r>
          </a:p>
          <a:p>
            <a:pPr algn="just"/>
            <a:r>
              <a:rPr lang="fr-FR" dirty="0"/>
              <a:t>Le Geiq facture les heures de mise à disposition à l’entreprise</a:t>
            </a:r>
          </a:p>
          <a:p>
            <a:pPr algn="just"/>
            <a:r>
              <a:rPr lang="fr-FR" dirty="0"/>
              <a:t>L’OPCO AFDAS prend en charge les frais pédagogiques et certains frais annexes</a:t>
            </a:r>
          </a:p>
          <a:p>
            <a:pPr algn="just"/>
            <a:r>
              <a:rPr lang="fr-FR" dirty="0"/>
              <a:t>En fin de parcours en alternance, le salarié peut rejoindre les effectifs de l’entreprise (ou d’une autre) pour un accès à l’emploi durable</a:t>
            </a:r>
          </a:p>
        </p:txBody>
      </p:sp>
      <p:pic>
        <p:nvPicPr>
          <p:cNvPr id="3" name="Image 2">
            <a:extLst>
              <a:ext uri="{FF2B5EF4-FFF2-40B4-BE49-F238E27FC236}">
                <a16:creationId xmlns:a16="http://schemas.microsoft.com/office/drawing/2014/main" id="{AF650229-9720-57E2-085B-2C6966A023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23230" y="0"/>
            <a:ext cx="3568770" cy="1287765"/>
          </a:xfrm>
          <a:prstGeom prst="rect">
            <a:avLst/>
          </a:prstGeom>
        </p:spPr>
      </p:pic>
    </p:spTree>
    <p:extLst>
      <p:ext uri="{BB962C8B-B14F-4D97-AF65-F5344CB8AC3E}">
        <p14:creationId xmlns:p14="http://schemas.microsoft.com/office/powerpoint/2010/main" val="198832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584E32-60AD-41B5-80AF-96348C15FD1D}"/>
              </a:ext>
            </a:extLst>
          </p:cNvPr>
          <p:cNvSpPr>
            <a:spLocks noGrp="1"/>
          </p:cNvSpPr>
          <p:nvPr>
            <p:ph type="title"/>
          </p:nvPr>
        </p:nvSpPr>
        <p:spPr>
          <a:xfrm>
            <a:off x="715153" y="330797"/>
            <a:ext cx="7611266" cy="1261335"/>
          </a:xfrm>
        </p:spPr>
        <p:txBody>
          <a:bodyPr/>
          <a:lstStyle/>
          <a:p>
            <a:r>
              <a:rPr lang="fr-FR" dirty="0"/>
              <a:t>Mise à disposition dans une collectivité</a:t>
            </a:r>
          </a:p>
        </p:txBody>
      </p:sp>
      <p:sp>
        <p:nvSpPr>
          <p:cNvPr id="18" name="Espace réservé du contenu 17">
            <a:extLst>
              <a:ext uri="{FF2B5EF4-FFF2-40B4-BE49-F238E27FC236}">
                <a16:creationId xmlns:a16="http://schemas.microsoft.com/office/drawing/2014/main" id="{88D90710-B4C9-4007-A720-CAB66CD231EF}"/>
              </a:ext>
            </a:extLst>
          </p:cNvPr>
          <p:cNvSpPr>
            <a:spLocks noGrp="1"/>
          </p:cNvSpPr>
          <p:nvPr>
            <p:ph idx="1"/>
          </p:nvPr>
        </p:nvSpPr>
        <p:spPr/>
        <p:txBody>
          <a:bodyPr>
            <a:noAutofit/>
          </a:bodyPr>
          <a:lstStyle/>
          <a:p>
            <a:pPr algn="l"/>
            <a:r>
              <a:rPr lang="fr-FR" sz="1800" b="1" i="0" dirty="0">
                <a:solidFill>
                  <a:srgbClr val="162448"/>
                </a:solidFill>
                <a:effectLst/>
                <a:latin typeface="Nunito Sans" pitchFamily="2" charset="0"/>
              </a:rPr>
              <a:t>Adhésion d'une collectivité territoriale à un </a:t>
            </a:r>
            <a:r>
              <a:rPr lang="fr-FR" sz="1800" b="1" i="0" dirty="0" err="1">
                <a:solidFill>
                  <a:srgbClr val="162448"/>
                </a:solidFill>
                <a:effectLst/>
                <a:latin typeface="Nunito Sans" pitchFamily="2" charset="0"/>
              </a:rPr>
              <a:t>Geiq</a:t>
            </a:r>
            <a:endParaRPr lang="fr-FR" sz="1800" b="1" i="0" dirty="0">
              <a:solidFill>
                <a:srgbClr val="162448"/>
              </a:solidFill>
              <a:effectLst/>
              <a:latin typeface="Nunito Sans" pitchFamily="2" charset="0"/>
            </a:endParaRPr>
          </a:p>
          <a:p>
            <a:pPr algn="l"/>
            <a:r>
              <a:rPr lang="fr-FR" sz="1800" b="0" i="0" dirty="0">
                <a:solidFill>
                  <a:srgbClr val="4B575F"/>
                </a:solidFill>
                <a:effectLst/>
                <a:latin typeface="Nunito Sans" pitchFamily="2" charset="0"/>
              </a:rPr>
              <a:t>Le </a:t>
            </a:r>
            <a:r>
              <a:rPr lang="fr-FR" sz="1800" b="0" i="0" dirty="0" err="1">
                <a:solidFill>
                  <a:srgbClr val="4B575F"/>
                </a:solidFill>
                <a:effectLst/>
                <a:latin typeface="Nunito Sans" pitchFamily="2" charset="0"/>
              </a:rPr>
              <a:t>Geiq</a:t>
            </a:r>
            <a:r>
              <a:rPr lang="fr-FR" sz="1800" b="0" i="0" dirty="0">
                <a:solidFill>
                  <a:srgbClr val="4B575F"/>
                </a:solidFill>
                <a:effectLst/>
                <a:latin typeface="Nunito Sans" pitchFamily="2" charset="0"/>
              </a:rPr>
              <a:t> permet à ses structures adhérentes de trouver des solutions au manque récurrent de main-d’œuvre qualifiée en pariant sur le potentiel des personnes éloignées de l’emploi en les qualifiant, en leur donnant une expérience professionnelle réussie et en visant une sortie vers un emploi durable.</a:t>
            </a:r>
          </a:p>
          <a:p>
            <a:pPr algn="just"/>
            <a:r>
              <a:rPr lang="fr-FR" sz="1800" b="0" i="0" dirty="0">
                <a:solidFill>
                  <a:srgbClr val="4B575F"/>
                </a:solidFill>
                <a:effectLst/>
                <a:latin typeface="Nunito Sans" pitchFamily="2" charset="0"/>
              </a:rPr>
              <a:t>Par définition, les adhérents d’un </a:t>
            </a:r>
            <a:r>
              <a:rPr lang="fr-FR" sz="1800" b="0" i="0" dirty="0" err="1">
                <a:solidFill>
                  <a:srgbClr val="4B575F"/>
                </a:solidFill>
                <a:effectLst/>
                <a:latin typeface="Nunito Sans" pitchFamily="2" charset="0"/>
              </a:rPr>
              <a:t>Geiq</a:t>
            </a:r>
            <a:r>
              <a:rPr lang="fr-FR" sz="1800" b="0" i="0" dirty="0">
                <a:solidFill>
                  <a:srgbClr val="4B575F"/>
                </a:solidFill>
                <a:effectLst/>
                <a:latin typeface="Nunito Sans" pitchFamily="2" charset="0"/>
              </a:rPr>
              <a:t> ne peuvent être que des employeurs, c’est-à-dire des entreprises ou des associations potentiellement utilisatrices de mises à disposition.</a:t>
            </a:r>
          </a:p>
          <a:p>
            <a:pPr algn="just"/>
            <a:r>
              <a:rPr lang="fr-FR" sz="1800" b="0" i="0" dirty="0">
                <a:solidFill>
                  <a:srgbClr val="4B575F"/>
                </a:solidFill>
                <a:effectLst/>
                <a:latin typeface="Nunito Sans" pitchFamily="2" charset="0"/>
              </a:rPr>
              <a:t>Les collectivités territoriales et certains établissements publics peuvent adhérer à un </a:t>
            </a:r>
            <a:r>
              <a:rPr lang="fr-FR" sz="1800" b="0" i="0" dirty="0" err="1">
                <a:solidFill>
                  <a:srgbClr val="4B575F"/>
                </a:solidFill>
                <a:effectLst/>
                <a:latin typeface="Nunito Sans" pitchFamily="2" charset="0"/>
              </a:rPr>
              <a:t>Geiq</a:t>
            </a:r>
            <a:r>
              <a:rPr lang="fr-FR" sz="1800" b="0" i="0" dirty="0">
                <a:solidFill>
                  <a:srgbClr val="4B575F"/>
                </a:solidFill>
                <a:effectLst/>
                <a:latin typeface="Nunito Sans" pitchFamily="2" charset="0"/>
              </a:rPr>
              <a:t>. Toutefois, le Code du travail stipule que les tâches confiées aux salariés du groupement mis à disposition d’une collectivité ne peuvent constituer l’activité principale du groupement et que le temps de mise à disposition ne peut excéder trois quarts de temps par salarié. Un certain nombre d’autres contraintes seront également à prendre en considération (financement de la formation, responsabilité solidaire, non-</a:t>
            </a:r>
            <a:r>
              <a:rPr lang="fr-FR" sz="1800" b="0" i="0" dirty="0" err="1">
                <a:solidFill>
                  <a:srgbClr val="4B575F"/>
                </a:solidFill>
                <a:effectLst/>
                <a:latin typeface="Nunito Sans" pitchFamily="2" charset="0"/>
              </a:rPr>
              <a:t>assujetissement</a:t>
            </a:r>
            <a:r>
              <a:rPr lang="fr-FR" sz="1800" b="0" i="0" dirty="0">
                <a:solidFill>
                  <a:srgbClr val="4B575F"/>
                </a:solidFill>
                <a:effectLst/>
                <a:latin typeface="Nunito Sans" pitchFamily="2" charset="0"/>
              </a:rPr>
              <a:t> à la TVA...).</a:t>
            </a:r>
          </a:p>
        </p:txBody>
      </p:sp>
      <p:pic>
        <p:nvPicPr>
          <p:cNvPr id="3" name="Image 2">
            <a:extLst>
              <a:ext uri="{FF2B5EF4-FFF2-40B4-BE49-F238E27FC236}">
                <a16:creationId xmlns:a16="http://schemas.microsoft.com/office/drawing/2014/main" id="{92924432-C27E-35C6-93BA-85D0F88BE3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23230" y="0"/>
            <a:ext cx="3568770" cy="1287765"/>
          </a:xfrm>
          <a:prstGeom prst="rect">
            <a:avLst/>
          </a:prstGeom>
        </p:spPr>
      </p:pic>
    </p:spTree>
    <p:extLst>
      <p:ext uri="{BB962C8B-B14F-4D97-AF65-F5344CB8AC3E}">
        <p14:creationId xmlns:p14="http://schemas.microsoft.com/office/powerpoint/2010/main" val="27366327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66C141-8929-54D8-CA58-C420FE3879CF}"/>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79E6E547-5AB6-8A17-E8C0-D8DB2B27D0A1}"/>
              </a:ext>
            </a:extLst>
          </p:cNvPr>
          <p:cNvSpPr>
            <a:spLocks noGrp="1"/>
          </p:cNvSpPr>
          <p:nvPr>
            <p:ph type="title"/>
          </p:nvPr>
        </p:nvSpPr>
        <p:spPr>
          <a:xfrm>
            <a:off x="715153" y="330797"/>
            <a:ext cx="7611266" cy="1261335"/>
          </a:xfrm>
        </p:spPr>
        <p:txBody>
          <a:bodyPr/>
          <a:lstStyle/>
          <a:p>
            <a:r>
              <a:rPr lang="fr-FR" dirty="0"/>
              <a:t>DISPOSITIFS DE PREQUALIFICATION</a:t>
            </a:r>
          </a:p>
        </p:txBody>
      </p:sp>
      <p:sp>
        <p:nvSpPr>
          <p:cNvPr id="18" name="Espace réservé du contenu 17">
            <a:extLst>
              <a:ext uri="{FF2B5EF4-FFF2-40B4-BE49-F238E27FC236}">
                <a16:creationId xmlns:a16="http://schemas.microsoft.com/office/drawing/2014/main" id="{27D7BBE1-7CCA-2328-4159-F361663758AC}"/>
              </a:ext>
            </a:extLst>
          </p:cNvPr>
          <p:cNvSpPr>
            <a:spLocks noGrp="1"/>
          </p:cNvSpPr>
          <p:nvPr>
            <p:ph idx="1"/>
          </p:nvPr>
        </p:nvSpPr>
        <p:spPr/>
        <p:txBody>
          <a:bodyPr>
            <a:noAutofit/>
          </a:bodyPr>
          <a:lstStyle/>
          <a:p>
            <a:pPr algn="just">
              <a:spcAft>
                <a:spcPts val="4968"/>
              </a:spcAft>
              <a:buNone/>
            </a:pPr>
            <a:r>
              <a:rPr lang="fr-FR" sz="1200" b="0" i="0" dirty="0">
                <a:solidFill>
                  <a:srgbClr val="4B575F"/>
                </a:solidFill>
                <a:effectLst/>
                <a:latin typeface="Nunito Sans" pitchFamily="2" charset="0"/>
              </a:rPr>
              <a:t>	</a:t>
            </a:r>
            <a:r>
              <a:rPr lang="fr-FR" sz="1400" b="0" i="0" dirty="0">
                <a:solidFill>
                  <a:srgbClr val="4B575F"/>
                </a:solidFill>
                <a:effectLst/>
                <a:latin typeface="Nunito Sans" pitchFamily="2" charset="0"/>
              </a:rPr>
              <a:t>En amont des parcours en alternance mis en œuvre au sein des Geiq, des actions préalables visant la </a:t>
            </a:r>
            <a:r>
              <a:rPr lang="fr-FR" sz="1400" b="0" i="0" dirty="0" err="1">
                <a:solidFill>
                  <a:srgbClr val="4B575F"/>
                </a:solidFill>
                <a:effectLst/>
                <a:latin typeface="Nunito Sans" pitchFamily="2" charset="0"/>
              </a:rPr>
              <a:t>pré-qualification</a:t>
            </a:r>
            <a:r>
              <a:rPr lang="fr-FR" sz="1400" b="0" i="0" dirty="0">
                <a:solidFill>
                  <a:srgbClr val="4B575F"/>
                </a:solidFill>
                <a:effectLst/>
                <a:latin typeface="Nunito Sans" pitchFamily="2" charset="0"/>
              </a:rPr>
              <a:t> peuvent être proposées aux candidats qui ne répondent pas suffisamment aux prérequis. Ces temps de </a:t>
            </a:r>
            <a:r>
              <a:rPr lang="fr-FR" sz="1400" b="0" i="0" dirty="0" err="1">
                <a:solidFill>
                  <a:srgbClr val="4B575F"/>
                </a:solidFill>
                <a:effectLst/>
                <a:latin typeface="Nunito Sans" pitchFamily="2" charset="0"/>
              </a:rPr>
              <a:t>pré-qualification</a:t>
            </a:r>
            <a:r>
              <a:rPr lang="fr-FR" sz="1400" b="0" i="0" dirty="0">
                <a:solidFill>
                  <a:srgbClr val="4B575F"/>
                </a:solidFill>
                <a:effectLst/>
                <a:latin typeface="Nunito Sans" pitchFamily="2" charset="0"/>
              </a:rPr>
              <a:t> permettent également de sécuriser le parcours Geiq, en consolidant le projet professionnel, et la découverte de l'entreprise de mise à disposition.</a:t>
            </a:r>
          </a:p>
          <a:p>
            <a:pPr algn="just">
              <a:spcAft>
                <a:spcPts val="1500"/>
              </a:spcAft>
              <a:buNone/>
            </a:pPr>
            <a:r>
              <a:rPr lang="fr-FR" sz="1400" b="0" i="0" dirty="0">
                <a:solidFill>
                  <a:srgbClr val="4B575F"/>
                </a:solidFill>
                <a:effectLst/>
                <a:latin typeface="Nunito Sans" pitchFamily="2" charset="0"/>
              </a:rPr>
              <a:t>	Les Geiq peuvent, avec l'appui des partenaires du service public de l'emploi, de leur </a:t>
            </a:r>
            <a:r>
              <a:rPr lang="fr-FR" sz="1400" b="0" i="0" dirty="0" err="1">
                <a:solidFill>
                  <a:srgbClr val="4B575F"/>
                </a:solidFill>
                <a:effectLst/>
                <a:latin typeface="Nunito Sans" pitchFamily="2" charset="0"/>
              </a:rPr>
              <a:t>Opco</a:t>
            </a:r>
            <a:r>
              <a:rPr lang="fr-FR" sz="1400" b="0" i="0" dirty="0">
                <a:solidFill>
                  <a:srgbClr val="4B575F"/>
                </a:solidFill>
                <a:effectLst/>
                <a:latin typeface="Nunito Sans" pitchFamily="2" charset="0"/>
              </a:rPr>
              <a:t> et/ou de leur conseil régional, mobiliser des </a:t>
            </a:r>
            <a:r>
              <a:rPr lang="fr-FR" sz="1400" b="1" i="0" dirty="0">
                <a:solidFill>
                  <a:srgbClr val="4B575F"/>
                </a:solidFill>
                <a:effectLst/>
                <a:latin typeface="Nunito Sans" pitchFamily="2" charset="0"/>
              </a:rPr>
              <a:t>dispositifs de </a:t>
            </a:r>
            <a:r>
              <a:rPr lang="fr-FR" sz="1400" b="1" i="0" dirty="0" err="1">
                <a:solidFill>
                  <a:srgbClr val="4B575F"/>
                </a:solidFill>
                <a:effectLst/>
                <a:latin typeface="Nunito Sans" pitchFamily="2" charset="0"/>
              </a:rPr>
              <a:t>pré-qualification</a:t>
            </a:r>
            <a:r>
              <a:rPr lang="fr-FR" sz="1400" b="0" i="0" dirty="0">
                <a:solidFill>
                  <a:srgbClr val="4B575F"/>
                </a:solidFill>
                <a:effectLst/>
                <a:latin typeface="Nunito Sans" pitchFamily="2" charset="0"/>
              </a:rPr>
              <a:t> et de </a:t>
            </a:r>
            <a:r>
              <a:rPr lang="fr-FR" sz="1400" b="1" i="0" dirty="0">
                <a:solidFill>
                  <a:srgbClr val="4B575F"/>
                </a:solidFill>
                <a:effectLst/>
                <a:latin typeface="Nunito Sans" pitchFamily="2" charset="0"/>
              </a:rPr>
              <a:t>découverte du fonctionnement de l'entreprise et du métier visé</a:t>
            </a:r>
            <a:r>
              <a:rPr lang="fr-FR" sz="1400" b="0" i="0" dirty="0">
                <a:solidFill>
                  <a:srgbClr val="4B575F"/>
                </a:solidFill>
                <a:effectLst/>
                <a:latin typeface="Nunito Sans" pitchFamily="2" charset="0"/>
              </a:rPr>
              <a:t>. </a:t>
            </a:r>
          </a:p>
          <a:p>
            <a:pPr algn="just">
              <a:spcAft>
                <a:spcPts val="1500"/>
              </a:spcAft>
              <a:buNone/>
            </a:pPr>
            <a:r>
              <a:rPr lang="fr-FR" sz="1400" b="0" i="0" dirty="0">
                <a:solidFill>
                  <a:srgbClr val="4B575F"/>
                </a:solidFill>
                <a:effectLst/>
                <a:latin typeface="Nunito Sans" pitchFamily="2" charset="0"/>
              </a:rPr>
              <a:t>	On retrouve : </a:t>
            </a:r>
          </a:p>
          <a:p>
            <a:pPr marL="0" indent="0" algn="l">
              <a:spcAft>
                <a:spcPts val="750"/>
              </a:spcAft>
              <a:buNone/>
            </a:pPr>
            <a:r>
              <a:rPr lang="fr-FR" sz="1400" b="0" i="0" dirty="0">
                <a:solidFill>
                  <a:srgbClr val="4B575F"/>
                </a:solidFill>
                <a:effectLst/>
                <a:latin typeface="Nunito Sans" pitchFamily="2" charset="0"/>
              </a:rPr>
              <a:t>	1, le dispositif POEI par exemple</a:t>
            </a:r>
          </a:p>
          <a:p>
            <a:pPr marL="0" indent="0" algn="l">
              <a:spcAft>
                <a:spcPts val="750"/>
              </a:spcAft>
              <a:buNone/>
            </a:pPr>
            <a:r>
              <a:rPr lang="fr-FR" sz="1400" b="0" i="0" dirty="0">
                <a:solidFill>
                  <a:srgbClr val="4B575F"/>
                </a:solidFill>
                <a:effectLst/>
                <a:latin typeface="Nunito Sans" pitchFamily="2" charset="0"/>
              </a:rPr>
              <a:t>	2, ou la PMSMP, dispositif d'immersion en entreprise</a:t>
            </a:r>
          </a:p>
        </p:txBody>
      </p:sp>
      <p:pic>
        <p:nvPicPr>
          <p:cNvPr id="3" name="Image 2">
            <a:extLst>
              <a:ext uri="{FF2B5EF4-FFF2-40B4-BE49-F238E27FC236}">
                <a16:creationId xmlns:a16="http://schemas.microsoft.com/office/drawing/2014/main" id="{FE4DD849-1746-9CC1-0B47-16038B74FC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23230" y="0"/>
            <a:ext cx="3568770" cy="1287765"/>
          </a:xfrm>
          <a:prstGeom prst="rect">
            <a:avLst/>
          </a:prstGeom>
        </p:spPr>
      </p:pic>
    </p:spTree>
    <p:extLst>
      <p:ext uri="{BB962C8B-B14F-4D97-AF65-F5344CB8AC3E}">
        <p14:creationId xmlns:p14="http://schemas.microsoft.com/office/powerpoint/2010/main" val="6219139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10C8A0-CB51-C5D7-3C39-98EECE3FC351}"/>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3C81BAA1-D227-5674-0780-A568EF24FB62}"/>
              </a:ext>
            </a:extLst>
          </p:cNvPr>
          <p:cNvSpPr>
            <a:spLocks noGrp="1"/>
          </p:cNvSpPr>
          <p:nvPr>
            <p:ph type="title"/>
          </p:nvPr>
        </p:nvSpPr>
        <p:spPr>
          <a:xfrm>
            <a:off x="715153" y="330797"/>
            <a:ext cx="7611266" cy="1261335"/>
          </a:xfrm>
        </p:spPr>
        <p:txBody>
          <a:bodyPr/>
          <a:lstStyle/>
          <a:p>
            <a:r>
              <a:rPr lang="fr-FR" dirty="0"/>
              <a:t>DISPOSITIFS DE PREQUALIFICATION</a:t>
            </a:r>
          </a:p>
        </p:txBody>
      </p:sp>
      <p:sp>
        <p:nvSpPr>
          <p:cNvPr id="18" name="Espace réservé du contenu 17">
            <a:extLst>
              <a:ext uri="{FF2B5EF4-FFF2-40B4-BE49-F238E27FC236}">
                <a16:creationId xmlns:a16="http://schemas.microsoft.com/office/drawing/2014/main" id="{2188FBCB-7C88-DFDF-C076-B90E14C02400}"/>
              </a:ext>
            </a:extLst>
          </p:cNvPr>
          <p:cNvSpPr>
            <a:spLocks noGrp="1"/>
          </p:cNvSpPr>
          <p:nvPr>
            <p:ph idx="1"/>
          </p:nvPr>
        </p:nvSpPr>
        <p:spPr>
          <a:xfrm>
            <a:off x="838199" y="1825625"/>
            <a:ext cx="10887635" cy="3991338"/>
          </a:xfrm>
        </p:spPr>
        <p:txBody>
          <a:bodyPr>
            <a:noAutofit/>
          </a:bodyPr>
          <a:lstStyle/>
          <a:p>
            <a:pPr algn="l">
              <a:spcAft>
                <a:spcPts val="4968"/>
              </a:spcAft>
              <a:buNone/>
            </a:pPr>
            <a:r>
              <a:rPr lang="fr-FR" sz="1200" b="0" i="0" dirty="0">
                <a:solidFill>
                  <a:srgbClr val="4B575F"/>
                </a:solidFill>
                <a:effectLst/>
                <a:latin typeface="Nunito Sans" pitchFamily="2" charset="0"/>
              </a:rPr>
              <a:t>Les Préparations Opérationnelles à l'Emploi (POE) sont des dispositifs permettant de former et de préparer un candidat avant l'embauche au sein d'un Geiq.</a:t>
            </a:r>
          </a:p>
          <a:p>
            <a:pPr algn="l">
              <a:spcBef>
                <a:spcPts val="525"/>
              </a:spcBef>
              <a:spcAft>
                <a:spcPts val="2250"/>
              </a:spcAft>
              <a:buNone/>
            </a:pPr>
            <a:r>
              <a:rPr lang="fr-FR" sz="1200" b="1" i="0" cap="all" dirty="0">
                <a:solidFill>
                  <a:srgbClr val="162448"/>
                </a:solidFill>
                <a:effectLst/>
                <a:latin typeface="Nunito Sans" pitchFamily="2" charset="0"/>
              </a:rPr>
              <a:t>La Préparation Opérationnelle à l’Emploi Individuelle (POEI)</a:t>
            </a:r>
          </a:p>
          <a:p>
            <a:pPr algn="just">
              <a:spcBef>
                <a:spcPts val="525"/>
              </a:spcBef>
              <a:spcAft>
                <a:spcPts val="2250"/>
              </a:spcAft>
              <a:buNone/>
            </a:pPr>
            <a:r>
              <a:rPr lang="fr-FR" sz="1200" b="1" i="0" dirty="0">
                <a:solidFill>
                  <a:srgbClr val="162448"/>
                </a:solidFill>
                <a:effectLst/>
                <a:latin typeface="Nunito Sans" pitchFamily="2" charset="0"/>
              </a:rPr>
              <a:t>Qu’est-ce que c'est ?</a:t>
            </a:r>
          </a:p>
          <a:p>
            <a:pPr marL="0" indent="0" algn="l">
              <a:spcAft>
                <a:spcPts val="1500"/>
              </a:spcAft>
              <a:buNone/>
            </a:pPr>
            <a:r>
              <a:rPr lang="fr-FR" sz="1200" b="0" i="0" dirty="0">
                <a:solidFill>
                  <a:srgbClr val="4B575F"/>
                </a:solidFill>
                <a:effectLst/>
                <a:latin typeface="Nunito Sans" pitchFamily="2" charset="0"/>
              </a:rPr>
              <a:t>La préparation opérationnelle à l’emploi individuelle (POEI) est une aide financière de France Travail à destination des employeurs, proposant une formation préalable à l’embauche. Elle a pour but de vous permettre d’acquérir les compétences professionnelles requises pour occuper le poste correspondant à l’offre d’emploi déposée par votre future entreprise auprès de France Travail.</a:t>
            </a:r>
            <a:br>
              <a:rPr lang="fr-FR" sz="1200" b="0" i="0" dirty="0">
                <a:solidFill>
                  <a:srgbClr val="4B575F"/>
                </a:solidFill>
                <a:effectLst/>
                <a:latin typeface="Nunito Sans" pitchFamily="2" charset="0"/>
              </a:rPr>
            </a:br>
            <a:r>
              <a:rPr lang="fr-FR" sz="1200" b="0" i="0" dirty="0">
                <a:solidFill>
                  <a:srgbClr val="4B575F"/>
                </a:solidFill>
                <a:effectLst/>
                <a:latin typeface="Nunito Sans" pitchFamily="2" charset="0"/>
              </a:rPr>
              <a:t>La POEI est financée par France Travail et peut être cofinancée par le Conseil Régional ou l’Agefiph par exemple.</a:t>
            </a:r>
          </a:p>
          <a:p>
            <a:pPr algn="l">
              <a:spcAft>
                <a:spcPts val="750"/>
              </a:spcAft>
              <a:buNone/>
            </a:pPr>
            <a:r>
              <a:rPr lang="fr-FR" sz="1100" b="1" i="0" dirty="0">
                <a:solidFill>
                  <a:srgbClr val="162448"/>
                </a:solidFill>
                <a:effectLst/>
                <a:latin typeface="Nunito Sans" pitchFamily="2" charset="0"/>
              </a:rPr>
              <a:t>Période de mise en situation en milieu professionnel (PMSMP) / Immersion Facilitée</a:t>
            </a:r>
          </a:p>
          <a:p>
            <a:pPr marL="0" indent="0" algn="l">
              <a:spcAft>
                <a:spcPts val="4968"/>
              </a:spcAft>
              <a:buNone/>
            </a:pPr>
            <a:r>
              <a:rPr lang="fr-FR" sz="1100" b="0" i="0" dirty="0">
                <a:solidFill>
                  <a:srgbClr val="4B575F"/>
                </a:solidFill>
                <a:effectLst/>
                <a:latin typeface="Nunito Sans" pitchFamily="2" charset="0"/>
              </a:rPr>
              <a:t>Les périodes de mise en situation en milieu professionnel permettent à des personnes accompagnées dans l'emploi de découvrir un métier ou un secteur d’activité, notamment pour confirmer un projet professionnel ou un futur recrutement. Les PMSMP peuvent être mobilisées en amont d'un parcours au sein d'un Geiq.</a:t>
            </a:r>
            <a:br>
              <a:rPr lang="fr-FR" sz="1100" b="0" i="0" dirty="0">
                <a:solidFill>
                  <a:srgbClr val="4B575F"/>
                </a:solidFill>
                <a:effectLst/>
                <a:latin typeface="Nunito Sans" pitchFamily="2" charset="0"/>
              </a:rPr>
            </a:br>
            <a:r>
              <a:rPr lang="fr-FR" sz="1100" b="0" i="0" dirty="0">
                <a:solidFill>
                  <a:srgbClr val="4B575F"/>
                </a:solidFill>
                <a:effectLst/>
                <a:latin typeface="Nunito Sans" pitchFamily="2" charset="0"/>
              </a:rPr>
              <a:t>Les Geiq peuvent être prescripteurs de la PMSMP par voie de délégation dans le cadre des parcours d’insertion qu’ils organisent.</a:t>
            </a:r>
          </a:p>
          <a:p>
            <a:pPr marL="0" indent="0" algn="l">
              <a:spcAft>
                <a:spcPts val="1500"/>
              </a:spcAft>
              <a:buNone/>
            </a:pPr>
            <a:endParaRPr lang="fr-FR" sz="1200" b="0" i="0" dirty="0">
              <a:solidFill>
                <a:srgbClr val="4B575F"/>
              </a:solidFill>
              <a:effectLst/>
              <a:latin typeface="Nunito Sans" pitchFamily="2" charset="0"/>
            </a:endParaRPr>
          </a:p>
        </p:txBody>
      </p:sp>
      <p:pic>
        <p:nvPicPr>
          <p:cNvPr id="3" name="Image 2">
            <a:extLst>
              <a:ext uri="{FF2B5EF4-FFF2-40B4-BE49-F238E27FC236}">
                <a16:creationId xmlns:a16="http://schemas.microsoft.com/office/drawing/2014/main" id="{1A4B98B0-165F-9909-69A5-4F25A398C2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23230" y="0"/>
            <a:ext cx="3568770" cy="1287765"/>
          </a:xfrm>
          <a:prstGeom prst="rect">
            <a:avLst/>
          </a:prstGeom>
        </p:spPr>
      </p:pic>
    </p:spTree>
    <p:extLst>
      <p:ext uri="{BB962C8B-B14F-4D97-AF65-F5344CB8AC3E}">
        <p14:creationId xmlns:p14="http://schemas.microsoft.com/office/powerpoint/2010/main" val="41042440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CFC3DF-F8C8-D728-4528-AEEE0F26744D}"/>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2FE2B993-B50D-49A4-6EAB-954D46D03D88}"/>
              </a:ext>
            </a:extLst>
          </p:cNvPr>
          <p:cNvSpPr>
            <a:spLocks noGrp="1"/>
          </p:cNvSpPr>
          <p:nvPr>
            <p:ph type="title"/>
          </p:nvPr>
        </p:nvSpPr>
        <p:spPr>
          <a:xfrm>
            <a:off x="715153" y="330797"/>
            <a:ext cx="7611266" cy="1261335"/>
          </a:xfrm>
        </p:spPr>
        <p:txBody>
          <a:bodyPr/>
          <a:lstStyle/>
          <a:p>
            <a:r>
              <a:rPr lang="fr-FR" dirty="0"/>
              <a:t>INGENIERIE DE PARCOURS</a:t>
            </a:r>
          </a:p>
        </p:txBody>
      </p:sp>
      <p:sp>
        <p:nvSpPr>
          <p:cNvPr id="18" name="Espace réservé du contenu 17">
            <a:extLst>
              <a:ext uri="{FF2B5EF4-FFF2-40B4-BE49-F238E27FC236}">
                <a16:creationId xmlns:a16="http://schemas.microsoft.com/office/drawing/2014/main" id="{00E6C690-2873-D1AE-AD2A-EECB0BDEB93A}"/>
              </a:ext>
            </a:extLst>
          </p:cNvPr>
          <p:cNvSpPr>
            <a:spLocks noGrp="1"/>
          </p:cNvSpPr>
          <p:nvPr>
            <p:ph idx="1"/>
          </p:nvPr>
        </p:nvSpPr>
        <p:spPr>
          <a:xfrm>
            <a:off x="838199" y="1825625"/>
            <a:ext cx="10887635" cy="3991338"/>
          </a:xfrm>
        </p:spPr>
        <p:txBody>
          <a:bodyPr>
            <a:noAutofit/>
          </a:bodyPr>
          <a:lstStyle/>
          <a:p>
            <a:pPr algn="l">
              <a:spcAft>
                <a:spcPts val="4968"/>
              </a:spcAft>
              <a:buNone/>
            </a:pPr>
            <a:r>
              <a:rPr lang="fr-FR" sz="1000" b="0" i="0" dirty="0">
                <a:solidFill>
                  <a:srgbClr val="4B575F"/>
                </a:solidFill>
                <a:effectLst/>
                <a:latin typeface="Nunito Sans" pitchFamily="2" charset="0"/>
              </a:rPr>
              <a:t>	</a:t>
            </a:r>
            <a:r>
              <a:rPr lang="fr-FR" sz="1100" b="0" i="0" dirty="0">
                <a:solidFill>
                  <a:srgbClr val="4B575F"/>
                </a:solidFill>
                <a:effectLst/>
                <a:latin typeface="Nunito Sans" pitchFamily="2" charset="0"/>
              </a:rPr>
              <a:t>L’ingénierie des parcours réalisée par les Geiq permet de construire, avec des organismes de formation, des parcours de qualification adaptés à la fois aux besoins des entreprises et aux capacités des salariés.</a:t>
            </a:r>
            <a:br>
              <a:rPr lang="fr-FR" sz="1100" b="0" i="0" dirty="0">
                <a:solidFill>
                  <a:srgbClr val="4B575F"/>
                </a:solidFill>
                <a:effectLst/>
                <a:latin typeface="Nunito Sans" pitchFamily="2" charset="0"/>
              </a:rPr>
            </a:br>
            <a:r>
              <a:rPr lang="fr-FR" sz="1100" b="0" i="0" dirty="0">
                <a:solidFill>
                  <a:srgbClr val="4B575F"/>
                </a:solidFill>
                <a:effectLst/>
                <a:latin typeface="Nunito Sans" pitchFamily="2" charset="0"/>
              </a:rPr>
              <a:t>La fédération accompagne ses adhérents pour renforcer leurs capacités à concevoir des parcours innovants. En leur offrant des outils, des ressources et un appui personnalisé, elle favorise l’émergence de solutions adaptées aux besoins des publics et des entreprises. Cet accompagnement vise également à partager les expériences réussies et à impulser des dynamiques de transformation.</a:t>
            </a:r>
          </a:p>
          <a:p>
            <a:pPr algn="l">
              <a:spcAft>
                <a:spcPts val="1500"/>
              </a:spcAft>
              <a:buNone/>
            </a:pPr>
            <a:r>
              <a:rPr lang="fr-FR" sz="1100" b="0" i="0" dirty="0">
                <a:solidFill>
                  <a:srgbClr val="4B575F"/>
                </a:solidFill>
                <a:effectLst/>
                <a:latin typeface="Nunito Sans" pitchFamily="2" charset="0"/>
              </a:rPr>
              <a:t>	L'ingénierie de parcours du Geiq recouvre les activités suivantes :</a:t>
            </a:r>
          </a:p>
          <a:p>
            <a:pPr marL="0" indent="0" algn="l">
              <a:spcAft>
                <a:spcPts val="750"/>
              </a:spcAft>
              <a:buNone/>
            </a:pPr>
            <a:r>
              <a:rPr lang="fr-FR" sz="1100" b="0" i="0" dirty="0">
                <a:solidFill>
                  <a:srgbClr val="4B575F"/>
                </a:solidFill>
                <a:effectLst/>
                <a:latin typeface="Nunito Sans" pitchFamily="2" charset="0"/>
              </a:rPr>
              <a:t>	1, Définir les besoins en compétences des entreprises</a:t>
            </a:r>
          </a:p>
          <a:p>
            <a:pPr marL="0" indent="0" algn="l">
              <a:spcAft>
                <a:spcPts val="750"/>
              </a:spcAft>
              <a:buNone/>
            </a:pPr>
            <a:r>
              <a:rPr lang="fr-FR" sz="1100" b="0" i="0" dirty="0">
                <a:solidFill>
                  <a:srgbClr val="4B575F"/>
                </a:solidFill>
                <a:effectLst/>
                <a:latin typeface="Nunito Sans" pitchFamily="2" charset="0"/>
              </a:rPr>
              <a:t>	2, Construire une réponse pédagogique adaptée aux besoins de l'entreprise, avec le ou les organismes de formation et en mobilisant les dispositifs, les 	     outils et les modes d'apprentissage adéquats</a:t>
            </a:r>
          </a:p>
          <a:p>
            <a:pPr marL="0" indent="0" algn="l">
              <a:spcAft>
                <a:spcPts val="750"/>
              </a:spcAft>
              <a:buNone/>
            </a:pPr>
            <a:r>
              <a:rPr lang="fr-FR" sz="1100" b="0" i="0" dirty="0">
                <a:solidFill>
                  <a:srgbClr val="4B575F"/>
                </a:solidFill>
                <a:effectLst/>
                <a:latin typeface="Nunito Sans" pitchFamily="2" charset="0"/>
              </a:rPr>
              <a:t>	3, Assurer le suivi, contrôler et évaluer l'action de formation en vue de l'obtention d'une qualification et adapter le parcours si nécessaire</a:t>
            </a:r>
          </a:p>
          <a:p>
            <a:pPr marL="0" indent="0" algn="l">
              <a:spcAft>
                <a:spcPts val="1500"/>
              </a:spcAft>
              <a:buNone/>
            </a:pPr>
            <a:endParaRPr lang="fr-FR" sz="1200" b="0" i="0" dirty="0">
              <a:solidFill>
                <a:srgbClr val="4B575F"/>
              </a:solidFill>
              <a:effectLst/>
              <a:latin typeface="Nunito Sans" pitchFamily="2" charset="0"/>
            </a:endParaRPr>
          </a:p>
        </p:txBody>
      </p:sp>
      <p:pic>
        <p:nvPicPr>
          <p:cNvPr id="3" name="Image 2">
            <a:extLst>
              <a:ext uri="{FF2B5EF4-FFF2-40B4-BE49-F238E27FC236}">
                <a16:creationId xmlns:a16="http://schemas.microsoft.com/office/drawing/2014/main" id="{F9F7DF40-9413-9C07-0E7B-3701C14F55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23230" y="0"/>
            <a:ext cx="3568770" cy="1287765"/>
          </a:xfrm>
          <a:prstGeom prst="rect">
            <a:avLst/>
          </a:prstGeom>
        </p:spPr>
      </p:pic>
    </p:spTree>
    <p:extLst>
      <p:ext uri="{BB962C8B-B14F-4D97-AF65-F5344CB8AC3E}">
        <p14:creationId xmlns:p14="http://schemas.microsoft.com/office/powerpoint/2010/main" val="30219908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altLang="fr-FR" dirty="0"/>
              <a:t>L</a:t>
            </a:r>
            <a:r>
              <a:rPr lang="fr-FR" altLang="fr-FR" b="1" dirty="0"/>
              <a:t>e parcours d’un salarié de Geiq</a:t>
            </a:r>
            <a:endParaRPr lang="fr-FR" b="1" dirty="0"/>
          </a:p>
        </p:txBody>
      </p:sp>
      <p:sp>
        <p:nvSpPr>
          <p:cNvPr id="5" name="AutoShape 32"/>
          <p:cNvSpPr>
            <a:spLocks noChangeArrowheads="1"/>
          </p:cNvSpPr>
          <p:nvPr/>
        </p:nvSpPr>
        <p:spPr bwMode="auto">
          <a:xfrm>
            <a:off x="3071814" y="3573464"/>
            <a:ext cx="5400675" cy="935037"/>
          </a:xfrm>
          <a:prstGeom prst="flowChartManualInput">
            <a:avLst/>
          </a:prstGeom>
          <a:solidFill>
            <a:srgbClr val="8A8A8A"/>
          </a:solidFill>
          <a:ln>
            <a:noFill/>
          </a:ln>
        </p:spPr>
        <p:style>
          <a:lnRef idx="1">
            <a:schemeClr val="accent6"/>
          </a:lnRef>
          <a:fillRef idx="3">
            <a:schemeClr val="accent6"/>
          </a:fillRef>
          <a:effectRef idx="2">
            <a:schemeClr val="accent6"/>
          </a:effectRef>
          <a:fontRef idx="minor">
            <a:schemeClr val="lt1"/>
          </a:fontRef>
        </p:style>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fr-FR" altLang="fr-FR" sz="1800"/>
          </a:p>
        </p:txBody>
      </p:sp>
      <p:sp>
        <p:nvSpPr>
          <p:cNvPr id="6" name="Rectangle 9"/>
          <p:cNvSpPr>
            <a:spLocks noChangeArrowheads="1"/>
          </p:cNvSpPr>
          <p:nvPr/>
        </p:nvSpPr>
        <p:spPr bwMode="auto">
          <a:xfrm>
            <a:off x="3071814" y="2773364"/>
            <a:ext cx="5418137" cy="295275"/>
          </a:xfrm>
          <a:prstGeom prst="rect">
            <a:avLst/>
          </a:prstGeom>
          <a:solidFill>
            <a:srgbClr val="314550"/>
          </a:solidFill>
          <a:ln>
            <a:noFill/>
          </a:ln>
        </p:spPr>
        <p:style>
          <a:lnRef idx="1">
            <a:schemeClr val="accent1"/>
          </a:lnRef>
          <a:fillRef idx="3">
            <a:schemeClr val="accent1"/>
          </a:fillRef>
          <a:effectRef idx="2">
            <a:schemeClr val="accent1"/>
          </a:effectRef>
          <a:fontRef idx="minor">
            <a:schemeClr val="lt1"/>
          </a:fontRef>
        </p:style>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fr-FR" altLang="fr-FR" sz="1800"/>
          </a:p>
        </p:txBody>
      </p:sp>
      <p:sp>
        <p:nvSpPr>
          <p:cNvPr id="7" name="Rectangle 10"/>
          <p:cNvSpPr>
            <a:spLocks noChangeArrowheads="1"/>
          </p:cNvSpPr>
          <p:nvPr/>
        </p:nvSpPr>
        <p:spPr bwMode="auto">
          <a:xfrm>
            <a:off x="3071814" y="3200400"/>
            <a:ext cx="5418137" cy="300038"/>
          </a:xfrm>
          <a:prstGeom prst="rect">
            <a:avLst/>
          </a:prstGeom>
          <a:solidFill>
            <a:srgbClr val="E50043"/>
          </a:solidFill>
          <a:ln>
            <a:noFill/>
          </a:ln>
        </p:spPr>
        <p:style>
          <a:lnRef idx="1">
            <a:schemeClr val="accent4"/>
          </a:lnRef>
          <a:fillRef idx="3">
            <a:schemeClr val="accent4"/>
          </a:fillRef>
          <a:effectRef idx="2">
            <a:schemeClr val="accent4"/>
          </a:effectRef>
          <a:fontRef idx="minor">
            <a:schemeClr val="lt1"/>
          </a:fontRef>
        </p:style>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fr-FR" altLang="fr-FR" sz="1800"/>
          </a:p>
        </p:txBody>
      </p:sp>
      <p:sp>
        <p:nvSpPr>
          <p:cNvPr id="8" name="Rectangle 11"/>
          <p:cNvSpPr>
            <a:spLocks noChangeArrowheads="1"/>
          </p:cNvSpPr>
          <p:nvPr/>
        </p:nvSpPr>
        <p:spPr bwMode="auto">
          <a:xfrm>
            <a:off x="3071814" y="4629150"/>
            <a:ext cx="5400675" cy="571500"/>
          </a:xfrm>
          <a:prstGeom prst="rect">
            <a:avLst/>
          </a:prstGeom>
          <a:solidFill>
            <a:schemeClr val="tx1">
              <a:lumMod val="65000"/>
              <a:lumOff val="35000"/>
            </a:schemeClr>
          </a:solidFill>
          <a:ln/>
        </p:spPr>
        <p:style>
          <a:lnRef idx="1">
            <a:schemeClr val="accent3"/>
          </a:lnRef>
          <a:fillRef idx="3">
            <a:schemeClr val="accent3"/>
          </a:fillRef>
          <a:effectRef idx="2">
            <a:schemeClr val="accent3"/>
          </a:effectRef>
          <a:fontRef idx="minor">
            <a:schemeClr val="lt1"/>
          </a:fontRef>
        </p:style>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fr-FR" altLang="fr-FR" sz="1800"/>
          </a:p>
        </p:txBody>
      </p:sp>
      <p:sp>
        <p:nvSpPr>
          <p:cNvPr id="9" name="Line 12"/>
          <p:cNvSpPr>
            <a:spLocks noChangeShapeType="1"/>
          </p:cNvSpPr>
          <p:nvPr/>
        </p:nvSpPr>
        <p:spPr bwMode="auto">
          <a:xfrm flipV="1">
            <a:off x="4492625" y="5484814"/>
            <a:ext cx="3568700"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38100">
                <a:solidFill>
                  <a:srgbClr val="000000"/>
                </a:solidFill>
                <a:round/>
                <a:headEnd type="triangle" w="med" len="med"/>
                <a:tailEnd type="triangle" w="med" len="med"/>
              </a14:hiddenLine>
            </a:ext>
          </a:extLst>
        </p:spPr>
        <p:txBody>
          <a:bodyPr/>
          <a:lstStyle/>
          <a:p>
            <a:endParaRPr lang="fr-FR"/>
          </a:p>
        </p:txBody>
      </p:sp>
      <p:sp>
        <p:nvSpPr>
          <p:cNvPr id="10" name="Text Box 13"/>
          <p:cNvSpPr txBox="1">
            <a:spLocks noChangeArrowheads="1"/>
          </p:cNvSpPr>
          <p:nvPr/>
        </p:nvSpPr>
        <p:spPr bwMode="auto">
          <a:xfrm>
            <a:off x="3071814" y="4772026"/>
            <a:ext cx="5418137" cy="428625"/>
          </a:xfrm>
          <a:prstGeom prst="rect">
            <a:avLst/>
          </a:prstGeom>
          <a:noFill/>
          <a:ln>
            <a:noFill/>
          </a:ln>
          <a:extLst>
            <a:ext uri="{909E8E84-426E-40DD-AFC4-6F175D3DCCD1}">
              <a14:hiddenFill xmlns:a14="http://schemas.microsoft.com/office/drawing/2010/main">
                <a:solidFill>
                  <a:srgbClr val="FFFFFF">
                    <a:alpha val="58823"/>
                  </a:srgbClr>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fr-FR" altLang="fr-FR" sz="1400" b="1" dirty="0">
                <a:solidFill>
                  <a:srgbClr val="FFFFFF"/>
                </a:solidFill>
                <a:latin typeface="+mn-lt"/>
              </a:rPr>
              <a:t>FORMATION(S) +/- 30% du temps</a:t>
            </a:r>
          </a:p>
        </p:txBody>
      </p:sp>
      <p:sp>
        <p:nvSpPr>
          <p:cNvPr id="11" name="Text Box 14"/>
          <p:cNvSpPr txBox="1">
            <a:spLocks noChangeArrowheads="1"/>
          </p:cNvSpPr>
          <p:nvPr/>
        </p:nvSpPr>
        <p:spPr bwMode="auto">
          <a:xfrm>
            <a:off x="3156446" y="3847306"/>
            <a:ext cx="5283200" cy="589806"/>
          </a:xfrm>
          <a:prstGeom prst="rect">
            <a:avLst/>
          </a:prstGeom>
          <a:noFill/>
          <a:ln>
            <a:noFill/>
          </a:ln>
          <a:extLst>
            <a:ext uri="{909E8E84-426E-40DD-AFC4-6F175D3DCCD1}">
              <a14:hiddenFill xmlns:a14="http://schemas.microsoft.com/office/drawing/2010/main">
                <a:solidFill>
                  <a:srgbClr val="FFFFFF">
                    <a:alpha val="58823"/>
                  </a:srgbClr>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fr-FR" altLang="fr-FR" sz="1400" b="1" dirty="0">
                <a:solidFill>
                  <a:srgbClr val="FFFFFF"/>
                </a:solidFill>
                <a:latin typeface="+mn-lt"/>
              </a:rPr>
              <a:t>ACQUISITION DE COMPETENCES PROFESSIONNELLES </a:t>
            </a:r>
          </a:p>
          <a:p>
            <a:pPr algn="ctr" eaLnBrk="1" hangingPunct="1">
              <a:spcBef>
                <a:spcPct val="0"/>
              </a:spcBef>
              <a:buFontTx/>
              <a:buNone/>
            </a:pPr>
            <a:r>
              <a:rPr lang="fr-FR" altLang="fr-FR" sz="1400" b="1" dirty="0">
                <a:solidFill>
                  <a:srgbClr val="FFFFFF"/>
                </a:solidFill>
                <a:latin typeface="+mn-lt"/>
              </a:rPr>
              <a:t>(MISE A DISPOSITION AUPRES D’UNE OU PLUSIEURS ENTREPRISES)</a:t>
            </a:r>
          </a:p>
        </p:txBody>
      </p:sp>
      <p:sp>
        <p:nvSpPr>
          <p:cNvPr id="12" name="Text Box 15"/>
          <p:cNvSpPr txBox="1">
            <a:spLocks noChangeArrowheads="1"/>
          </p:cNvSpPr>
          <p:nvPr/>
        </p:nvSpPr>
        <p:spPr bwMode="auto">
          <a:xfrm>
            <a:off x="3071814" y="3217070"/>
            <a:ext cx="5418137" cy="283369"/>
          </a:xfrm>
          <a:prstGeom prst="rect">
            <a:avLst/>
          </a:prstGeom>
          <a:solidFill>
            <a:srgbClr val="CC0066"/>
          </a:solidFill>
          <a:ln w="9525">
            <a:noFill/>
            <a:miter lim="800000"/>
            <a:headEnd/>
            <a:tailEnd/>
          </a:ln>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fr-FR" altLang="fr-FR" sz="1400" b="1" dirty="0">
                <a:solidFill>
                  <a:srgbClr val="FFFFFF"/>
                </a:solidFill>
                <a:latin typeface="+mn-lt"/>
              </a:rPr>
              <a:t>TUTORAT PROFESSIONNEL DE(S) ENTREPRISE(S</a:t>
            </a:r>
            <a:r>
              <a:rPr lang="fr-FR" altLang="fr-FR" sz="1200" dirty="0">
                <a:solidFill>
                  <a:srgbClr val="FFFFFF"/>
                </a:solidFill>
                <a:latin typeface="+mn-lt"/>
              </a:rPr>
              <a:t>)</a:t>
            </a:r>
            <a:endParaRPr lang="fr-FR" altLang="fr-FR" sz="1800" dirty="0">
              <a:latin typeface="+mn-lt"/>
            </a:endParaRPr>
          </a:p>
        </p:txBody>
      </p:sp>
      <p:sp>
        <p:nvSpPr>
          <p:cNvPr id="13" name="Text Box 16"/>
          <p:cNvSpPr txBox="1">
            <a:spLocks noChangeArrowheads="1"/>
          </p:cNvSpPr>
          <p:nvPr/>
        </p:nvSpPr>
        <p:spPr bwMode="auto">
          <a:xfrm>
            <a:off x="3071814" y="2781301"/>
            <a:ext cx="5400675" cy="214312"/>
          </a:xfrm>
          <a:prstGeom prst="rect">
            <a:avLst/>
          </a:prstGeom>
          <a:noFill/>
          <a:ln>
            <a:noFill/>
          </a:ln>
          <a:extLst>
            <a:ext uri="{909E8E84-426E-40DD-AFC4-6F175D3DCCD1}">
              <a14:hiddenFill xmlns:a14="http://schemas.microsoft.com/office/drawing/2010/main">
                <a:solidFill>
                  <a:srgbClr val="FFFFFF">
                    <a:alpha val="58823"/>
                  </a:srgbClr>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fr-FR" altLang="fr-FR" sz="1400" b="1" dirty="0">
                <a:solidFill>
                  <a:srgbClr val="FFFFFF"/>
                </a:solidFill>
                <a:latin typeface="+mn-lt"/>
              </a:rPr>
              <a:t>        ACCOMPAGNEMENT TERRAIN ET TUTORAT SOCIAL DU GEIQ</a:t>
            </a:r>
            <a:endParaRPr lang="fr-FR" altLang="fr-FR" sz="2000" b="1" dirty="0">
              <a:latin typeface="+mn-lt"/>
            </a:endParaRPr>
          </a:p>
        </p:txBody>
      </p:sp>
      <p:sp>
        <p:nvSpPr>
          <p:cNvPr id="14" name="Rectangle 17"/>
          <p:cNvSpPr>
            <a:spLocks noChangeArrowheads="1"/>
          </p:cNvSpPr>
          <p:nvPr/>
        </p:nvSpPr>
        <p:spPr bwMode="auto">
          <a:xfrm>
            <a:off x="8775700" y="2773364"/>
            <a:ext cx="1570038" cy="2427287"/>
          </a:xfrm>
          <a:prstGeom prst="rect">
            <a:avLst/>
          </a:prstGeom>
          <a:ln/>
        </p:spPr>
        <p:style>
          <a:lnRef idx="3">
            <a:schemeClr val="lt1"/>
          </a:lnRef>
          <a:fillRef idx="1">
            <a:schemeClr val="accent2"/>
          </a:fillRef>
          <a:effectRef idx="1">
            <a:schemeClr val="accent2"/>
          </a:effectRef>
          <a:fontRef idx="minor">
            <a:schemeClr val="lt1"/>
          </a:fontRef>
        </p:style>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fr-FR" altLang="fr-FR" sz="1800"/>
          </a:p>
        </p:txBody>
      </p:sp>
      <p:sp>
        <p:nvSpPr>
          <p:cNvPr id="15" name="Text Box 18"/>
          <p:cNvSpPr txBox="1">
            <a:spLocks noChangeArrowheads="1"/>
          </p:cNvSpPr>
          <p:nvPr/>
        </p:nvSpPr>
        <p:spPr bwMode="auto">
          <a:xfrm>
            <a:off x="8775700" y="3358753"/>
            <a:ext cx="1570038" cy="1911747"/>
          </a:xfrm>
          <a:prstGeom prst="rect">
            <a:avLst/>
          </a:prstGeom>
          <a:noFill/>
          <a:ln>
            <a:noFill/>
          </a:ln>
          <a:extLst>
            <a:ext uri="{909E8E84-426E-40DD-AFC4-6F175D3DCCD1}">
              <a14:hiddenFill xmlns:a14="http://schemas.microsoft.com/office/drawing/2010/main">
                <a:solidFill>
                  <a:srgbClr val="FFFFFF">
                    <a:alpha val="58823"/>
                  </a:srgbClr>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fr-FR" altLang="fr-FR" sz="1400" b="1" dirty="0">
                <a:solidFill>
                  <a:srgbClr val="FFFFFF"/>
                </a:solidFill>
                <a:latin typeface="+mn-lt"/>
              </a:rPr>
              <a:t>SORTIE EMPLOI VERS LES ENTREPRISES : 70% DE SORTIES POSITIVES</a:t>
            </a:r>
          </a:p>
        </p:txBody>
      </p:sp>
      <p:sp>
        <p:nvSpPr>
          <p:cNvPr id="16" name="Text Box 20"/>
          <p:cNvSpPr txBox="1">
            <a:spLocks noChangeArrowheads="1"/>
          </p:cNvSpPr>
          <p:nvPr/>
        </p:nvSpPr>
        <p:spPr bwMode="auto">
          <a:xfrm>
            <a:off x="7633494" y="1988841"/>
            <a:ext cx="1998663" cy="619125"/>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fr-FR" altLang="fr-FR" sz="1400" b="1" dirty="0">
                <a:solidFill>
                  <a:srgbClr val="C00000"/>
                </a:solidFill>
                <a:latin typeface="+mn-lt"/>
              </a:rPr>
              <a:t>QUALIFICATION</a:t>
            </a:r>
          </a:p>
          <a:p>
            <a:pPr algn="ctr" eaLnBrk="1" hangingPunct="1">
              <a:spcBef>
                <a:spcPct val="0"/>
              </a:spcBef>
              <a:buFontTx/>
              <a:buNone/>
            </a:pPr>
            <a:r>
              <a:rPr lang="fr-FR" altLang="fr-FR" sz="1400" b="1" i="1" dirty="0">
                <a:solidFill>
                  <a:srgbClr val="C00000"/>
                </a:solidFill>
                <a:latin typeface="+mn-lt"/>
              </a:rPr>
              <a:t>70 % de réussite</a:t>
            </a:r>
          </a:p>
          <a:p>
            <a:pPr eaLnBrk="1" hangingPunct="1">
              <a:spcBef>
                <a:spcPct val="0"/>
              </a:spcBef>
              <a:buFontTx/>
              <a:buNone/>
            </a:pPr>
            <a:endParaRPr lang="fr-FR" altLang="fr-FR" sz="2400" dirty="0"/>
          </a:p>
        </p:txBody>
      </p:sp>
      <p:sp>
        <p:nvSpPr>
          <p:cNvPr id="17" name="Line 21"/>
          <p:cNvSpPr>
            <a:spLocks noChangeShapeType="1"/>
          </p:cNvSpPr>
          <p:nvPr/>
        </p:nvSpPr>
        <p:spPr bwMode="auto">
          <a:xfrm>
            <a:off x="3143250" y="5484814"/>
            <a:ext cx="5296396" cy="1587"/>
          </a:xfrm>
          <a:prstGeom prst="line">
            <a:avLst/>
          </a:prstGeom>
          <a:ln>
            <a:prstDash val="dashDot"/>
            <a:headEnd type="triangle" w="med" len="med"/>
            <a:tailEnd type="triangle" w="med" len="med"/>
          </a:ln>
        </p:spPr>
        <p:style>
          <a:lnRef idx="3">
            <a:schemeClr val="dk1"/>
          </a:lnRef>
          <a:fillRef idx="0">
            <a:schemeClr val="dk1"/>
          </a:fillRef>
          <a:effectRef idx="2">
            <a:schemeClr val="dk1"/>
          </a:effectRef>
          <a:fontRef idx="minor">
            <a:schemeClr val="tx1"/>
          </a:fontRef>
        </p:style>
        <p:txBody>
          <a:bodyPr/>
          <a:lstStyle/>
          <a:p>
            <a:endParaRPr lang="fr-FR"/>
          </a:p>
        </p:txBody>
      </p:sp>
      <p:sp>
        <p:nvSpPr>
          <p:cNvPr id="18" name="Text Box 22"/>
          <p:cNvSpPr txBox="1">
            <a:spLocks noChangeArrowheads="1"/>
          </p:cNvSpPr>
          <p:nvPr/>
        </p:nvSpPr>
        <p:spPr bwMode="auto">
          <a:xfrm>
            <a:off x="3071814" y="5413376"/>
            <a:ext cx="5367833" cy="428625"/>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fr-FR" altLang="fr-FR" sz="1200" dirty="0">
              <a:solidFill>
                <a:srgbClr val="800000"/>
              </a:solidFill>
              <a:latin typeface="Arial Unicode MS" pitchFamily="34" charset="-128"/>
            </a:endParaRPr>
          </a:p>
          <a:p>
            <a:pPr algn="ctr" eaLnBrk="1" hangingPunct="1">
              <a:spcBef>
                <a:spcPct val="0"/>
              </a:spcBef>
              <a:buFontTx/>
              <a:buNone/>
            </a:pPr>
            <a:r>
              <a:rPr lang="fr-FR" altLang="fr-FR" sz="1400" i="1" dirty="0">
                <a:latin typeface="+mn-lt"/>
              </a:rPr>
              <a:t>Contrats d’alternance de 6 à 24 mois dans le Geiq</a:t>
            </a:r>
            <a:endParaRPr lang="fr-FR" altLang="fr-FR" sz="2000" i="1" dirty="0">
              <a:latin typeface="+mn-lt"/>
            </a:endParaRPr>
          </a:p>
        </p:txBody>
      </p:sp>
      <p:sp>
        <p:nvSpPr>
          <p:cNvPr id="19" name="Line 26"/>
          <p:cNvSpPr>
            <a:spLocks noChangeShapeType="1"/>
          </p:cNvSpPr>
          <p:nvPr/>
        </p:nvSpPr>
        <p:spPr bwMode="auto">
          <a:xfrm>
            <a:off x="8631239" y="2487614"/>
            <a:ext cx="1587" cy="2713037"/>
          </a:xfrm>
          <a:prstGeom prst="line">
            <a:avLst/>
          </a:prstGeom>
          <a:ln>
            <a:solidFill>
              <a:srgbClr val="C00000"/>
            </a:solidFill>
            <a:prstDash val="sysDash"/>
            <a:headEnd/>
            <a:tailEnd/>
          </a:ln>
        </p:spPr>
        <p:style>
          <a:lnRef idx="3">
            <a:schemeClr val="accent2"/>
          </a:lnRef>
          <a:fillRef idx="0">
            <a:schemeClr val="accent2"/>
          </a:fillRef>
          <a:effectRef idx="2">
            <a:schemeClr val="accent2"/>
          </a:effectRef>
          <a:fontRef idx="minor">
            <a:schemeClr val="tx1"/>
          </a:fontRef>
        </p:style>
        <p:txBody>
          <a:bodyPr/>
          <a:lstStyle/>
          <a:p>
            <a:endParaRPr lang="fr-FR"/>
          </a:p>
        </p:txBody>
      </p:sp>
      <p:sp>
        <p:nvSpPr>
          <p:cNvPr id="20" name="Text Box 27"/>
          <p:cNvSpPr txBox="1">
            <a:spLocks noChangeArrowheads="1"/>
          </p:cNvSpPr>
          <p:nvPr/>
        </p:nvSpPr>
        <p:spPr bwMode="auto">
          <a:xfrm>
            <a:off x="1991544" y="1700809"/>
            <a:ext cx="554355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fr-FR" altLang="fr-FR" sz="2000" b="1" dirty="0">
                <a:solidFill>
                  <a:srgbClr val="8A8A8A"/>
                </a:solidFill>
                <a:latin typeface="+mn-lt"/>
                <a:cs typeface="+mn-cs"/>
              </a:rPr>
              <a:t>L’équipe du Geiq adapte les parcours en fonction des besoins et intervient directement chez les adhérents et dans les O.F.</a:t>
            </a:r>
          </a:p>
        </p:txBody>
      </p:sp>
      <p:sp>
        <p:nvSpPr>
          <p:cNvPr id="21" name="Rectangle 29"/>
          <p:cNvSpPr>
            <a:spLocks noChangeArrowheads="1"/>
          </p:cNvSpPr>
          <p:nvPr/>
        </p:nvSpPr>
        <p:spPr bwMode="auto">
          <a:xfrm>
            <a:off x="2063750" y="2781300"/>
            <a:ext cx="863600" cy="2427288"/>
          </a:xfrm>
          <a:prstGeom prst="rect">
            <a:avLst/>
          </a:prstGeom>
          <a:solidFill>
            <a:srgbClr val="E50043"/>
          </a:solidFill>
          <a:ln>
            <a:noFill/>
          </a:ln>
        </p:spPr>
        <p:style>
          <a:lnRef idx="1">
            <a:schemeClr val="accent5"/>
          </a:lnRef>
          <a:fillRef idx="3">
            <a:schemeClr val="accent5"/>
          </a:fillRef>
          <a:effectRef idx="2">
            <a:schemeClr val="accent5"/>
          </a:effectRef>
          <a:fontRef idx="minor">
            <a:schemeClr val="lt1"/>
          </a:fontRef>
        </p:style>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fr-FR" altLang="fr-FR" sz="1800" b="1" dirty="0">
              <a:solidFill>
                <a:schemeClr val="bg1"/>
              </a:solidFill>
            </a:endParaRPr>
          </a:p>
        </p:txBody>
      </p:sp>
      <p:sp>
        <p:nvSpPr>
          <p:cNvPr id="23" name="ZoneTexte 22"/>
          <p:cNvSpPr txBox="1"/>
          <p:nvPr/>
        </p:nvSpPr>
        <p:spPr>
          <a:xfrm rot="5400000">
            <a:off x="1285877" y="3729367"/>
            <a:ext cx="2419347" cy="523220"/>
          </a:xfrm>
          <a:prstGeom prst="rect">
            <a:avLst/>
          </a:prstGeom>
          <a:noFill/>
        </p:spPr>
        <p:txBody>
          <a:bodyPr wrap="square" rtlCol="0">
            <a:spAutoFit/>
          </a:bodyPr>
          <a:lstStyle/>
          <a:p>
            <a:pPr algn="ctr"/>
            <a:r>
              <a:rPr lang="fr-FR" sz="2800" b="1" dirty="0">
                <a:solidFill>
                  <a:schemeClr val="bg1"/>
                </a:solidFill>
              </a:rPr>
              <a:t>INTEGRATION</a:t>
            </a:r>
          </a:p>
        </p:txBody>
      </p:sp>
      <p:pic>
        <p:nvPicPr>
          <p:cNvPr id="3" name="Image 2">
            <a:extLst>
              <a:ext uri="{FF2B5EF4-FFF2-40B4-BE49-F238E27FC236}">
                <a16:creationId xmlns:a16="http://schemas.microsoft.com/office/drawing/2014/main" id="{DA07B280-1BE1-7176-A294-68861007E3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23230" y="0"/>
            <a:ext cx="3568770" cy="1287765"/>
          </a:xfrm>
          <a:prstGeom prst="rect">
            <a:avLst/>
          </a:prstGeom>
        </p:spPr>
      </p:pic>
    </p:spTree>
    <p:extLst>
      <p:ext uri="{BB962C8B-B14F-4D97-AF65-F5344CB8AC3E}">
        <p14:creationId xmlns:p14="http://schemas.microsoft.com/office/powerpoint/2010/main" val="31433886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9FD767-0140-5F9B-4D80-895A012A55A1}"/>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1B1DAF54-F5E6-FE4C-E9EC-4D40CAD30206}"/>
              </a:ext>
            </a:extLst>
          </p:cNvPr>
          <p:cNvSpPr>
            <a:spLocks noGrp="1"/>
          </p:cNvSpPr>
          <p:nvPr>
            <p:ph type="title"/>
          </p:nvPr>
        </p:nvSpPr>
        <p:spPr/>
        <p:txBody>
          <a:bodyPr>
            <a:normAutofit/>
          </a:bodyPr>
          <a:lstStyle/>
          <a:p>
            <a:r>
              <a:rPr lang="fr-FR" altLang="fr-FR" dirty="0"/>
              <a:t>Adrien en parcours</a:t>
            </a:r>
            <a:endParaRPr lang="fr-FR" b="1" dirty="0"/>
          </a:p>
        </p:txBody>
      </p:sp>
      <p:sp>
        <p:nvSpPr>
          <p:cNvPr id="9" name="Line 12">
            <a:extLst>
              <a:ext uri="{FF2B5EF4-FFF2-40B4-BE49-F238E27FC236}">
                <a16:creationId xmlns:a16="http://schemas.microsoft.com/office/drawing/2014/main" id="{443F19AC-27CB-4684-71CC-E72C6FAFA3C3}"/>
              </a:ext>
            </a:extLst>
          </p:cNvPr>
          <p:cNvSpPr>
            <a:spLocks noChangeShapeType="1"/>
          </p:cNvSpPr>
          <p:nvPr/>
        </p:nvSpPr>
        <p:spPr bwMode="auto">
          <a:xfrm flipV="1">
            <a:off x="4492625" y="5484814"/>
            <a:ext cx="3568700"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38100">
                <a:solidFill>
                  <a:srgbClr val="000000"/>
                </a:solidFill>
                <a:round/>
                <a:headEnd type="triangle" w="med" len="med"/>
                <a:tailEnd type="triangle" w="med" len="med"/>
              </a14:hiddenLine>
            </a:ext>
          </a:extLst>
        </p:spPr>
        <p:txBody>
          <a:bodyPr/>
          <a:lstStyle/>
          <a:p>
            <a:endParaRPr lang="fr-FR"/>
          </a:p>
        </p:txBody>
      </p:sp>
      <p:sp>
        <p:nvSpPr>
          <p:cNvPr id="11" name="Text Box 14">
            <a:extLst>
              <a:ext uri="{FF2B5EF4-FFF2-40B4-BE49-F238E27FC236}">
                <a16:creationId xmlns:a16="http://schemas.microsoft.com/office/drawing/2014/main" id="{EE42CA1C-46CB-8F73-5C2C-4BF65720301A}"/>
              </a:ext>
            </a:extLst>
          </p:cNvPr>
          <p:cNvSpPr txBox="1">
            <a:spLocks noChangeArrowheads="1"/>
          </p:cNvSpPr>
          <p:nvPr/>
        </p:nvSpPr>
        <p:spPr bwMode="auto">
          <a:xfrm>
            <a:off x="3156446" y="3847306"/>
            <a:ext cx="5283200" cy="589806"/>
          </a:xfrm>
          <a:prstGeom prst="rect">
            <a:avLst/>
          </a:prstGeom>
          <a:noFill/>
          <a:ln>
            <a:noFill/>
          </a:ln>
          <a:extLst>
            <a:ext uri="{909E8E84-426E-40DD-AFC4-6F175D3DCCD1}">
              <a14:hiddenFill xmlns:a14="http://schemas.microsoft.com/office/drawing/2010/main">
                <a:solidFill>
                  <a:srgbClr val="FFFFFF">
                    <a:alpha val="58823"/>
                  </a:srgbClr>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fr-FR" altLang="fr-FR" sz="1400" b="1" dirty="0">
                <a:solidFill>
                  <a:srgbClr val="FFFFFF"/>
                </a:solidFill>
                <a:latin typeface="+mn-lt"/>
              </a:rPr>
              <a:t>ACQUISITION DE COMPETENCES PROFESSIONNELLES </a:t>
            </a:r>
          </a:p>
          <a:p>
            <a:pPr algn="ctr" eaLnBrk="1" hangingPunct="1">
              <a:spcBef>
                <a:spcPct val="0"/>
              </a:spcBef>
              <a:buFontTx/>
              <a:buNone/>
            </a:pPr>
            <a:r>
              <a:rPr lang="fr-FR" altLang="fr-FR" sz="1400" b="1" dirty="0">
                <a:solidFill>
                  <a:srgbClr val="FFFFFF"/>
                </a:solidFill>
                <a:latin typeface="+mn-lt"/>
              </a:rPr>
              <a:t>(MISE A DISPOSITION AUPRES D’UNE OU PLUSIEURS ENTREPRISES)</a:t>
            </a:r>
          </a:p>
        </p:txBody>
      </p:sp>
      <p:sp>
        <p:nvSpPr>
          <p:cNvPr id="15" name="Text Box 18">
            <a:extLst>
              <a:ext uri="{FF2B5EF4-FFF2-40B4-BE49-F238E27FC236}">
                <a16:creationId xmlns:a16="http://schemas.microsoft.com/office/drawing/2014/main" id="{B17CFA1C-7595-E3D6-FDD6-EB5913BE4FB9}"/>
              </a:ext>
            </a:extLst>
          </p:cNvPr>
          <p:cNvSpPr txBox="1">
            <a:spLocks noChangeArrowheads="1"/>
          </p:cNvSpPr>
          <p:nvPr/>
        </p:nvSpPr>
        <p:spPr bwMode="auto">
          <a:xfrm>
            <a:off x="8775700" y="3358753"/>
            <a:ext cx="1570038" cy="1911747"/>
          </a:xfrm>
          <a:prstGeom prst="rect">
            <a:avLst/>
          </a:prstGeom>
          <a:noFill/>
          <a:ln>
            <a:noFill/>
          </a:ln>
          <a:extLst>
            <a:ext uri="{909E8E84-426E-40DD-AFC4-6F175D3DCCD1}">
              <a14:hiddenFill xmlns:a14="http://schemas.microsoft.com/office/drawing/2010/main">
                <a:solidFill>
                  <a:srgbClr val="FFFFFF">
                    <a:alpha val="58823"/>
                  </a:srgbClr>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fr-FR" altLang="fr-FR" sz="1400" b="1" dirty="0">
                <a:solidFill>
                  <a:srgbClr val="FFFFFF"/>
                </a:solidFill>
                <a:latin typeface="+mn-lt"/>
              </a:rPr>
              <a:t>SORTIE EMPLOI VERS LES ENTREPISES : 70% DE SORTIES POSITIVES</a:t>
            </a:r>
          </a:p>
        </p:txBody>
      </p:sp>
      <p:sp>
        <p:nvSpPr>
          <p:cNvPr id="16" name="Text Box 20">
            <a:extLst>
              <a:ext uri="{FF2B5EF4-FFF2-40B4-BE49-F238E27FC236}">
                <a16:creationId xmlns:a16="http://schemas.microsoft.com/office/drawing/2014/main" id="{0FCA724D-3F50-F196-5C79-FF4E61743B08}"/>
              </a:ext>
            </a:extLst>
          </p:cNvPr>
          <p:cNvSpPr txBox="1">
            <a:spLocks noChangeArrowheads="1"/>
          </p:cNvSpPr>
          <p:nvPr/>
        </p:nvSpPr>
        <p:spPr bwMode="auto">
          <a:xfrm>
            <a:off x="7633494" y="1988841"/>
            <a:ext cx="1998663" cy="619125"/>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fr-FR" altLang="fr-FR" sz="2400" dirty="0"/>
          </a:p>
        </p:txBody>
      </p:sp>
      <p:pic>
        <p:nvPicPr>
          <p:cNvPr id="3" name="Image 2">
            <a:extLst>
              <a:ext uri="{FF2B5EF4-FFF2-40B4-BE49-F238E27FC236}">
                <a16:creationId xmlns:a16="http://schemas.microsoft.com/office/drawing/2014/main" id="{21C525F3-0F59-09BA-8CEB-E8844EA946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23230" y="0"/>
            <a:ext cx="3568770" cy="1287765"/>
          </a:xfrm>
          <a:prstGeom prst="rect">
            <a:avLst/>
          </a:prstGeom>
        </p:spPr>
      </p:pic>
      <p:sp>
        <p:nvSpPr>
          <p:cNvPr id="4" name="Text Box 27">
            <a:extLst>
              <a:ext uri="{FF2B5EF4-FFF2-40B4-BE49-F238E27FC236}">
                <a16:creationId xmlns:a16="http://schemas.microsoft.com/office/drawing/2014/main" id="{B69D5F88-55AA-AC97-3D57-E462AB4BBECE}"/>
              </a:ext>
            </a:extLst>
          </p:cNvPr>
          <p:cNvSpPr txBox="1">
            <a:spLocks noChangeArrowheads="1"/>
          </p:cNvSpPr>
          <p:nvPr/>
        </p:nvSpPr>
        <p:spPr bwMode="auto">
          <a:xfrm>
            <a:off x="1032735" y="1700809"/>
            <a:ext cx="996158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fr-FR" altLang="fr-FR" sz="2000" b="1" dirty="0">
                <a:solidFill>
                  <a:srgbClr val="8A8A8A"/>
                </a:solidFill>
                <a:latin typeface="+mn-lt"/>
                <a:cs typeface="+mn-cs"/>
              </a:rPr>
              <a:t>Présentation</a:t>
            </a:r>
          </a:p>
          <a:p>
            <a:pPr eaLnBrk="1" hangingPunct="1">
              <a:spcBef>
                <a:spcPct val="0"/>
              </a:spcBef>
              <a:buFontTx/>
              <a:buNone/>
            </a:pPr>
            <a:endParaRPr lang="fr-FR" altLang="fr-FR" sz="2000" b="1" dirty="0">
              <a:solidFill>
                <a:srgbClr val="8A8A8A"/>
              </a:solidFill>
              <a:latin typeface="+mn-lt"/>
              <a:cs typeface="+mn-cs"/>
            </a:endParaRPr>
          </a:p>
          <a:p>
            <a:pPr eaLnBrk="1" hangingPunct="1">
              <a:spcBef>
                <a:spcPct val="0"/>
              </a:spcBef>
              <a:buFontTx/>
              <a:buNone/>
            </a:pPr>
            <a:r>
              <a:rPr lang="fr-FR" altLang="fr-FR" sz="2000" b="1" dirty="0">
                <a:solidFill>
                  <a:srgbClr val="8A8A8A"/>
                </a:solidFill>
                <a:latin typeface="+mn-lt"/>
                <a:cs typeface="+mn-cs"/>
              </a:rPr>
              <a:t>Le parcours, les avantages et inconvénients de l’alternance dans deux structures</a:t>
            </a:r>
          </a:p>
          <a:p>
            <a:pPr eaLnBrk="1" hangingPunct="1">
              <a:spcBef>
                <a:spcPct val="0"/>
              </a:spcBef>
              <a:buFontTx/>
              <a:buNone/>
            </a:pPr>
            <a:endParaRPr lang="fr-FR" altLang="fr-FR" sz="2000" b="1" dirty="0">
              <a:solidFill>
                <a:srgbClr val="8A8A8A"/>
              </a:solidFill>
              <a:latin typeface="+mn-lt"/>
              <a:cs typeface="+mn-cs"/>
            </a:endParaRPr>
          </a:p>
          <a:p>
            <a:pPr eaLnBrk="1" hangingPunct="1">
              <a:spcBef>
                <a:spcPct val="0"/>
              </a:spcBef>
              <a:buFontTx/>
              <a:buNone/>
            </a:pPr>
            <a:r>
              <a:rPr lang="fr-FR" altLang="fr-FR" sz="2000" b="1" dirty="0">
                <a:solidFill>
                  <a:srgbClr val="8A8A8A"/>
                </a:solidFill>
                <a:latin typeface="+mn-lt"/>
                <a:cs typeface="+mn-cs"/>
              </a:rPr>
              <a:t>Alternance dans le cadre du dispositif SRAV</a:t>
            </a:r>
          </a:p>
          <a:p>
            <a:pPr eaLnBrk="1" hangingPunct="1">
              <a:spcBef>
                <a:spcPct val="0"/>
              </a:spcBef>
              <a:buFontTx/>
              <a:buNone/>
            </a:pPr>
            <a:r>
              <a:rPr lang="fr-FR" altLang="fr-FR" sz="2000" b="1" dirty="0">
                <a:solidFill>
                  <a:srgbClr val="8A8A8A"/>
                </a:solidFill>
                <a:latin typeface="+mn-lt"/>
                <a:cs typeface="+mn-cs"/>
              </a:rPr>
              <a:t>	- USEP et collectivités</a:t>
            </a:r>
          </a:p>
        </p:txBody>
      </p:sp>
    </p:spTree>
    <p:extLst>
      <p:ext uri="{BB962C8B-B14F-4D97-AF65-F5344CB8AC3E}">
        <p14:creationId xmlns:p14="http://schemas.microsoft.com/office/powerpoint/2010/main" val="16320519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A480A5-6156-D76B-9722-9C6DAA910A24}"/>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1075974F-28AD-0CFC-13E7-83B7A06CB680}"/>
              </a:ext>
            </a:extLst>
          </p:cNvPr>
          <p:cNvSpPr>
            <a:spLocks noGrp="1"/>
          </p:cNvSpPr>
          <p:nvPr>
            <p:ph type="title"/>
          </p:nvPr>
        </p:nvSpPr>
        <p:spPr/>
        <p:txBody>
          <a:bodyPr>
            <a:normAutofit/>
          </a:bodyPr>
          <a:lstStyle/>
          <a:p>
            <a:r>
              <a:rPr lang="fr-FR" altLang="fr-FR" dirty="0"/>
              <a:t>Le tuteur en parcours</a:t>
            </a:r>
            <a:endParaRPr lang="fr-FR" b="1" dirty="0"/>
          </a:p>
        </p:txBody>
      </p:sp>
      <p:sp>
        <p:nvSpPr>
          <p:cNvPr id="9" name="Line 12">
            <a:extLst>
              <a:ext uri="{FF2B5EF4-FFF2-40B4-BE49-F238E27FC236}">
                <a16:creationId xmlns:a16="http://schemas.microsoft.com/office/drawing/2014/main" id="{C9C97B81-BD14-E5DB-0E09-D1F36AE287BF}"/>
              </a:ext>
            </a:extLst>
          </p:cNvPr>
          <p:cNvSpPr>
            <a:spLocks noChangeShapeType="1"/>
          </p:cNvSpPr>
          <p:nvPr/>
        </p:nvSpPr>
        <p:spPr bwMode="auto">
          <a:xfrm flipV="1">
            <a:off x="4492625" y="5484814"/>
            <a:ext cx="3568700"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38100">
                <a:solidFill>
                  <a:srgbClr val="000000"/>
                </a:solidFill>
                <a:round/>
                <a:headEnd type="triangle" w="med" len="med"/>
                <a:tailEnd type="triangle" w="med" len="med"/>
              </a14:hiddenLine>
            </a:ext>
          </a:extLst>
        </p:spPr>
        <p:txBody>
          <a:bodyPr/>
          <a:lstStyle/>
          <a:p>
            <a:endParaRPr lang="fr-FR"/>
          </a:p>
        </p:txBody>
      </p:sp>
      <p:sp>
        <p:nvSpPr>
          <p:cNvPr id="11" name="Text Box 14">
            <a:extLst>
              <a:ext uri="{FF2B5EF4-FFF2-40B4-BE49-F238E27FC236}">
                <a16:creationId xmlns:a16="http://schemas.microsoft.com/office/drawing/2014/main" id="{B4A623C0-81E3-087A-E355-C93B4A4D563E}"/>
              </a:ext>
            </a:extLst>
          </p:cNvPr>
          <p:cNvSpPr txBox="1">
            <a:spLocks noChangeArrowheads="1"/>
          </p:cNvSpPr>
          <p:nvPr/>
        </p:nvSpPr>
        <p:spPr bwMode="auto">
          <a:xfrm>
            <a:off x="3156446" y="3847306"/>
            <a:ext cx="5283200" cy="589806"/>
          </a:xfrm>
          <a:prstGeom prst="rect">
            <a:avLst/>
          </a:prstGeom>
          <a:noFill/>
          <a:ln>
            <a:noFill/>
          </a:ln>
          <a:extLst>
            <a:ext uri="{909E8E84-426E-40DD-AFC4-6F175D3DCCD1}">
              <a14:hiddenFill xmlns:a14="http://schemas.microsoft.com/office/drawing/2010/main">
                <a:solidFill>
                  <a:srgbClr val="FFFFFF">
                    <a:alpha val="58823"/>
                  </a:srgbClr>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fr-FR" altLang="fr-FR" sz="1400" b="1" dirty="0">
                <a:solidFill>
                  <a:srgbClr val="FFFFFF"/>
                </a:solidFill>
                <a:latin typeface="+mn-lt"/>
              </a:rPr>
              <a:t>ACQUISITION DE COMPETENCES PROFESSIONNELLES </a:t>
            </a:r>
          </a:p>
          <a:p>
            <a:pPr algn="ctr" eaLnBrk="1" hangingPunct="1">
              <a:spcBef>
                <a:spcPct val="0"/>
              </a:spcBef>
              <a:buFontTx/>
              <a:buNone/>
            </a:pPr>
            <a:r>
              <a:rPr lang="fr-FR" altLang="fr-FR" sz="1400" b="1" dirty="0">
                <a:solidFill>
                  <a:srgbClr val="FFFFFF"/>
                </a:solidFill>
                <a:latin typeface="+mn-lt"/>
              </a:rPr>
              <a:t>(MISE A DISPOSITION AUPRES D’UNE OU PLUSIEURS ENTREPRISES)</a:t>
            </a:r>
          </a:p>
        </p:txBody>
      </p:sp>
      <p:sp>
        <p:nvSpPr>
          <p:cNvPr id="15" name="Text Box 18">
            <a:extLst>
              <a:ext uri="{FF2B5EF4-FFF2-40B4-BE49-F238E27FC236}">
                <a16:creationId xmlns:a16="http://schemas.microsoft.com/office/drawing/2014/main" id="{A9F3E485-5DA0-55EA-2321-468D2E1B2899}"/>
              </a:ext>
            </a:extLst>
          </p:cNvPr>
          <p:cNvSpPr txBox="1">
            <a:spLocks noChangeArrowheads="1"/>
          </p:cNvSpPr>
          <p:nvPr/>
        </p:nvSpPr>
        <p:spPr bwMode="auto">
          <a:xfrm>
            <a:off x="8775700" y="3358753"/>
            <a:ext cx="1570038" cy="1911747"/>
          </a:xfrm>
          <a:prstGeom prst="rect">
            <a:avLst/>
          </a:prstGeom>
          <a:noFill/>
          <a:ln>
            <a:noFill/>
          </a:ln>
          <a:extLst>
            <a:ext uri="{909E8E84-426E-40DD-AFC4-6F175D3DCCD1}">
              <a14:hiddenFill xmlns:a14="http://schemas.microsoft.com/office/drawing/2010/main">
                <a:solidFill>
                  <a:srgbClr val="FFFFFF">
                    <a:alpha val="58823"/>
                  </a:srgbClr>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fr-FR" altLang="fr-FR" sz="1400" b="1" dirty="0">
                <a:solidFill>
                  <a:srgbClr val="FFFFFF"/>
                </a:solidFill>
                <a:latin typeface="+mn-lt"/>
              </a:rPr>
              <a:t>SORTIE EMPLOI VERS LES ENTREPISES : 70% DE SORTIES POSITIVES</a:t>
            </a:r>
          </a:p>
        </p:txBody>
      </p:sp>
      <p:sp>
        <p:nvSpPr>
          <p:cNvPr id="16" name="Text Box 20">
            <a:extLst>
              <a:ext uri="{FF2B5EF4-FFF2-40B4-BE49-F238E27FC236}">
                <a16:creationId xmlns:a16="http://schemas.microsoft.com/office/drawing/2014/main" id="{5F08D98D-F99F-26C4-07F3-840D693C10E4}"/>
              </a:ext>
            </a:extLst>
          </p:cNvPr>
          <p:cNvSpPr txBox="1">
            <a:spLocks noChangeArrowheads="1"/>
          </p:cNvSpPr>
          <p:nvPr/>
        </p:nvSpPr>
        <p:spPr bwMode="auto">
          <a:xfrm>
            <a:off x="7633494" y="1988841"/>
            <a:ext cx="1998663" cy="619125"/>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fr-FR" altLang="fr-FR" sz="2400" dirty="0"/>
          </a:p>
        </p:txBody>
      </p:sp>
      <p:pic>
        <p:nvPicPr>
          <p:cNvPr id="3" name="Image 2">
            <a:extLst>
              <a:ext uri="{FF2B5EF4-FFF2-40B4-BE49-F238E27FC236}">
                <a16:creationId xmlns:a16="http://schemas.microsoft.com/office/drawing/2014/main" id="{5B4238C4-7DE1-5741-F055-EB4A3FEA8C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23230" y="0"/>
            <a:ext cx="3568770" cy="1287765"/>
          </a:xfrm>
          <a:prstGeom prst="rect">
            <a:avLst/>
          </a:prstGeom>
        </p:spPr>
      </p:pic>
      <p:sp>
        <p:nvSpPr>
          <p:cNvPr id="4" name="Text Box 27">
            <a:extLst>
              <a:ext uri="{FF2B5EF4-FFF2-40B4-BE49-F238E27FC236}">
                <a16:creationId xmlns:a16="http://schemas.microsoft.com/office/drawing/2014/main" id="{BA445DEE-7272-6AFD-232F-EF0F0200E60D}"/>
              </a:ext>
            </a:extLst>
          </p:cNvPr>
          <p:cNvSpPr txBox="1">
            <a:spLocks noChangeArrowheads="1"/>
          </p:cNvSpPr>
          <p:nvPr/>
        </p:nvSpPr>
        <p:spPr bwMode="auto">
          <a:xfrm>
            <a:off x="1392220" y="1960532"/>
            <a:ext cx="996158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fr-FR" altLang="fr-FR" sz="2000" b="1" dirty="0">
                <a:solidFill>
                  <a:srgbClr val="8A8A8A"/>
                </a:solidFill>
                <a:latin typeface="+mn-lt"/>
                <a:cs typeface="+mn-cs"/>
              </a:rPr>
              <a:t>Présentation</a:t>
            </a:r>
          </a:p>
          <a:p>
            <a:pPr eaLnBrk="1" hangingPunct="1">
              <a:spcBef>
                <a:spcPct val="0"/>
              </a:spcBef>
              <a:buFontTx/>
              <a:buNone/>
            </a:pPr>
            <a:endParaRPr lang="fr-FR" altLang="fr-FR" sz="2000" b="1" dirty="0">
              <a:solidFill>
                <a:srgbClr val="8A8A8A"/>
              </a:solidFill>
              <a:latin typeface="+mn-lt"/>
              <a:cs typeface="+mn-cs"/>
            </a:endParaRPr>
          </a:p>
          <a:p>
            <a:pPr eaLnBrk="1" hangingPunct="1">
              <a:spcBef>
                <a:spcPct val="0"/>
              </a:spcBef>
              <a:buFontTx/>
              <a:buNone/>
            </a:pPr>
            <a:r>
              <a:rPr lang="fr-FR" altLang="fr-FR" sz="2000" b="1" dirty="0">
                <a:solidFill>
                  <a:srgbClr val="8A8A8A"/>
                </a:solidFill>
                <a:latin typeface="+mn-lt"/>
                <a:cs typeface="+mn-cs"/>
              </a:rPr>
              <a:t>Le fonctionnement, le tutorat</a:t>
            </a:r>
          </a:p>
          <a:p>
            <a:pPr eaLnBrk="1" hangingPunct="1">
              <a:spcBef>
                <a:spcPct val="0"/>
              </a:spcBef>
              <a:buFontTx/>
              <a:buNone/>
            </a:pPr>
            <a:endParaRPr lang="fr-FR" altLang="fr-FR" sz="2000" b="1" dirty="0">
              <a:solidFill>
                <a:srgbClr val="8A8A8A"/>
              </a:solidFill>
              <a:latin typeface="+mn-lt"/>
              <a:cs typeface="+mn-cs"/>
            </a:endParaRPr>
          </a:p>
          <a:p>
            <a:pPr eaLnBrk="1" hangingPunct="1">
              <a:spcBef>
                <a:spcPct val="0"/>
              </a:spcBef>
              <a:buFontTx/>
              <a:buNone/>
            </a:pPr>
            <a:r>
              <a:rPr lang="fr-FR" altLang="fr-FR" sz="2000" b="1" dirty="0">
                <a:solidFill>
                  <a:srgbClr val="8A8A8A"/>
                </a:solidFill>
                <a:latin typeface="+mn-lt"/>
                <a:cs typeface="+mn-cs"/>
              </a:rPr>
              <a:t>L’organisation</a:t>
            </a:r>
          </a:p>
          <a:p>
            <a:pPr eaLnBrk="1" hangingPunct="1">
              <a:spcBef>
                <a:spcPct val="0"/>
              </a:spcBef>
              <a:buFontTx/>
              <a:buNone/>
            </a:pPr>
            <a:endParaRPr lang="fr-FR" altLang="fr-FR" sz="2000" b="1" dirty="0">
              <a:solidFill>
                <a:srgbClr val="8A8A8A"/>
              </a:solidFill>
              <a:latin typeface="+mn-lt"/>
              <a:cs typeface="+mn-cs"/>
            </a:endParaRPr>
          </a:p>
        </p:txBody>
      </p:sp>
    </p:spTree>
    <p:extLst>
      <p:ext uri="{BB962C8B-B14F-4D97-AF65-F5344CB8AC3E}">
        <p14:creationId xmlns:p14="http://schemas.microsoft.com/office/powerpoint/2010/main" val="448817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584E32-60AD-41B5-80AF-96348C15FD1D}"/>
              </a:ext>
            </a:extLst>
          </p:cNvPr>
          <p:cNvSpPr>
            <a:spLocks noGrp="1"/>
          </p:cNvSpPr>
          <p:nvPr>
            <p:ph type="title"/>
          </p:nvPr>
        </p:nvSpPr>
        <p:spPr>
          <a:xfrm>
            <a:off x="838200" y="405873"/>
            <a:ext cx="7285869" cy="1357664"/>
          </a:xfrm>
        </p:spPr>
        <p:txBody>
          <a:bodyPr/>
          <a:lstStyle/>
          <a:p>
            <a:r>
              <a:rPr lang="fr-FR" dirty="0"/>
              <a:t>À l’origine, les Groupements d’Employeurs</a:t>
            </a:r>
          </a:p>
        </p:txBody>
      </p:sp>
      <p:sp>
        <p:nvSpPr>
          <p:cNvPr id="3" name="Espace réservé du contenu 2">
            <a:extLst>
              <a:ext uri="{FF2B5EF4-FFF2-40B4-BE49-F238E27FC236}">
                <a16:creationId xmlns:a16="http://schemas.microsoft.com/office/drawing/2014/main" id="{157F5F5D-9DC6-4192-8D86-7BE3BFF433EC}"/>
              </a:ext>
            </a:extLst>
          </p:cNvPr>
          <p:cNvSpPr>
            <a:spLocks noGrp="1"/>
          </p:cNvSpPr>
          <p:nvPr>
            <p:ph idx="1"/>
          </p:nvPr>
        </p:nvSpPr>
        <p:spPr>
          <a:xfrm>
            <a:off x="838200" y="1825625"/>
            <a:ext cx="6718300" cy="4530726"/>
          </a:xfrm>
        </p:spPr>
        <p:txBody>
          <a:bodyPr>
            <a:normAutofit/>
          </a:bodyPr>
          <a:lstStyle/>
          <a:p>
            <a:pPr algn="just"/>
            <a:r>
              <a:rPr lang="fr-FR" sz="2400" dirty="0"/>
              <a:t>+ de 30 ans d’existence</a:t>
            </a:r>
          </a:p>
          <a:p>
            <a:pPr algn="just"/>
            <a:r>
              <a:rPr lang="fr-FR" sz="2400" dirty="0"/>
              <a:t>Groupement d’Employeurs mobilisées pour favoriser l’insertion grâce à l'alternance et à l’emploi durable</a:t>
            </a:r>
          </a:p>
          <a:p>
            <a:pPr algn="just"/>
            <a:r>
              <a:rPr lang="fr-FR" sz="2400" dirty="0"/>
              <a:t>Un concept central : un dispositif créé et piloté par les entreprises pour répondre à leurs besoins de recrutement</a:t>
            </a:r>
          </a:p>
          <a:p>
            <a:pPr algn="just"/>
            <a:r>
              <a:rPr lang="fr-FR" sz="2400" dirty="0"/>
              <a:t>Un engagement sociétal des entreprises en faveur de l’emploi</a:t>
            </a:r>
          </a:p>
          <a:p>
            <a:pPr marL="0" indent="0" algn="just">
              <a:buNone/>
            </a:pPr>
            <a:r>
              <a:rPr lang="fr-FR" sz="2400" i="1" dirty="0">
                <a:solidFill>
                  <a:srgbClr val="E50043"/>
                </a:solidFill>
              </a:rPr>
              <a:t>Les </a:t>
            </a:r>
            <a:r>
              <a:rPr lang="fr-FR" sz="2400" i="1" dirty="0" err="1">
                <a:solidFill>
                  <a:srgbClr val="E50043"/>
                </a:solidFill>
              </a:rPr>
              <a:t>Geiq</a:t>
            </a:r>
            <a:r>
              <a:rPr lang="fr-FR" sz="2400" i="1" dirty="0">
                <a:solidFill>
                  <a:srgbClr val="E50043"/>
                </a:solidFill>
              </a:rPr>
              <a:t>/GE sont aux côtés des entreprises qui recrutent et qui s’engagent</a:t>
            </a:r>
          </a:p>
        </p:txBody>
      </p:sp>
      <p:pic>
        <p:nvPicPr>
          <p:cNvPr id="5" name="Image 4" descr="Une image contenant carte&#10;&#10;Description générée automatiquement">
            <a:extLst>
              <a:ext uri="{FF2B5EF4-FFF2-40B4-BE49-F238E27FC236}">
                <a16:creationId xmlns:a16="http://schemas.microsoft.com/office/drawing/2014/main" id="{7ABFBB25-C01D-4EFA-99ED-1CF5FC7E19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7392" y="1825625"/>
            <a:ext cx="4262208" cy="4294417"/>
          </a:xfrm>
          <a:prstGeom prst="rect">
            <a:avLst/>
          </a:prstGeom>
        </p:spPr>
      </p:pic>
      <p:pic>
        <p:nvPicPr>
          <p:cNvPr id="6" name="Image 5">
            <a:extLst>
              <a:ext uri="{FF2B5EF4-FFF2-40B4-BE49-F238E27FC236}">
                <a16:creationId xmlns:a16="http://schemas.microsoft.com/office/drawing/2014/main" id="{55A4DE72-E1DD-4A0B-B15E-6F38E33281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52730" y="3710258"/>
            <a:ext cx="401069" cy="435022"/>
          </a:xfrm>
          <a:prstGeom prst="rect">
            <a:avLst/>
          </a:prstGeom>
        </p:spPr>
      </p:pic>
      <p:pic>
        <p:nvPicPr>
          <p:cNvPr id="7" name="Image 6">
            <a:extLst>
              <a:ext uri="{FF2B5EF4-FFF2-40B4-BE49-F238E27FC236}">
                <a16:creationId xmlns:a16="http://schemas.microsoft.com/office/drawing/2014/main" id="{ED96865E-2FEE-401C-8996-7B61A6F73C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22827" y="4526280"/>
            <a:ext cx="426216" cy="365125"/>
          </a:xfrm>
          <a:prstGeom prst="rect">
            <a:avLst/>
          </a:prstGeom>
        </p:spPr>
      </p:pic>
      <p:pic>
        <p:nvPicPr>
          <p:cNvPr id="8" name="Image 7">
            <a:extLst>
              <a:ext uri="{FF2B5EF4-FFF2-40B4-BE49-F238E27FC236}">
                <a16:creationId xmlns:a16="http://schemas.microsoft.com/office/drawing/2014/main" id="{4A61D4B9-8560-4D42-8D6D-7F302D7B2C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28421" y="2575560"/>
            <a:ext cx="426217" cy="365126"/>
          </a:xfrm>
          <a:prstGeom prst="rect">
            <a:avLst/>
          </a:prstGeom>
        </p:spPr>
      </p:pic>
      <p:pic>
        <p:nvPicPr>
          <p:cNvPr id="9" name="Image 8">
            <a:extLst>
              <a:ext uri="{FF2B5EF4-FFF2-40B4-BE49-F238E27FC236}">
                <a16:creationId xmlns:a16="http://schemas.microsoft.com/office/drawing/2014/main" id="{E7DB3BDE-DB5E-4037-B522-0B1F403743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38733" y="5547360"/>
            <a:ext cx="426216" cy="365125"/>
          </a:xfrm>
          <a:prstGeom prst="rect">
            <a:avLst/>
          </a:prstGeom>
        </p:spPr>
      </p:pic>
      <p:pic>
        <p:nvPicPr>
          <p:cNvPr id="10" name="Image 9">
            <a:extLst>
              <a:ext uri="{FF2B5EF4-FFF2-40B4-BE49-F238E27FC236}">
                <a16:creationId xmlns:a16="http://schemas.microsoft.com/office/drawing/2014/main" id="{363517BF-6E48-4D3B-A581-00FAFDCB59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62950" y="5182235"/>
            <a:ext cx="426216" cy="365125"/>
          </a:xfrm>
          <a:prstGeom prst="rect">
            <a:avLst/>
          </a:prstGeom>
        </p:spPr>
      </p:pic>
      <p:pic>
        <p:nvPicPr>
          <p:cNvPr id="11" name="Image 10">
            <a:extLst>
              <a:ext uri="{FF2B5EF4-FFF2-40B4-BE49-F238E27FC236}">
                <a16:creationId xmlns:a16="http://schemas.microsoft.com/office/drawing/2014/main" id="{88FB856D-A2D5-4E94-A73B-F0A502CFD7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41568" y="2438083"/>
            <a:ext cx="426216" cy="365125"/>
          </a:xfrm>
          <a:prstGeom prst="rect">
            <a:avLst/>
          </a:prstGeom>
        </p:spPr>
      </p:pic>
      <p:pic>
        <p:nvPicPr>
          <p:cNvPr id="12" name="Image 11">
            <a:extLst>
              <a:ext uri="{FF2B5EF4-FFF2-40B4-BE49-F238E27FC236}">
                <a16:creationId xmlns:a16="http://schemas.microsoft.com/office/drawing/2014/main" id="{345D9521-A542-4D49-8E88-B0426236E3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40691" y="4343717"/>
            <a:ext cx="426216" cy="365125"/>
          </a:xfrm>
          <a:prstGeom prst="rect">
            <a:avLst/>
          </a:prstGeom>
        </p:spPr>
      </p:pic>
      <p:pic>
        <p:nvPicPr>
          <p:cNvPr id="13" name="Image 12">
            <a:extLst>
              <a:ext uri="{FF2B5EF4-FFF2-40B4-BE49-F238E27FC236}">
                <a16:creationId xmlns:a16="http://schemas.microsoft.com/office/drawing/2014/main" id="{F71D4EBA-D3FF-44AC-9AAA-2A96FCB4AA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09719" y="3790270"/>
            <a:ext cx="426216" cy="365125"/>
          </a:xfrm>
          <a:prstGeom prst="rect">
            <a:avLst/>
          </a:prstGeom>
        </p:spPr>
      </p:pic>
      <p:pic>
        <p:nvPicPr>
          <p:cNvPr id="14" name="Image 13">
            <a:extLst>
              <a:ext uri="{FF2B5EF4-FFF2-40B4-BE49-F238E27FC236}">
                <a16:creationId xmlns:a16="http://schemas.microsoft.com/office/drawing/2014/main" id="{3CDD94A1-FEF9-43BA-ADA0-9C48A43D9A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18465" y="5125560"/>
            <a:ext cx="268702" cy="230188"/>
          </a:xfrm>
          <a:prstGeom prst="rect">
            <a:avLst/>
          </a:prstGeom>
        </p:spPr>
      </p:pic>
      <p:pic>
        <p:nvPicPr>
          <p:cNvPr id="4" name="Image 3">
            <a:extLst>
              <a:ext uri="{FF2B5EF4-FFF2-40B4-BE49-F238E27FC236}">
                <a16:creationId xmlns:a16="http://schemas.microsoft.com/office/drawing/2014/main" id="{E8E3A6F0-C584-8A44-56A8-24974197EFF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23230" y="-7771"/>
            <a:ext cx="3568770" cy="1287765"/>
          </a:xfrm>
          <a:prstGeom prst="rect">
            <a:avLst/>
          </a:prstGeom>
        </p:spPr>
      </p:pic>
    </p:spTree>
    <p:extLst>
      <p:ext uri="{BB962C8B-B14F-4D97-AF65-F5344CB8AC3E}">
        <p14:creationId xmlns:p14="http://schemas.microsoft.com/office/powerpoint/2010/main" val="25475083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D02A28-8E56-6F4D-9A08-8D973A6D47CC}"/>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B0FA130D-6093-F000-1765-A65FDFF86965}"/>
              </a:ext>
            </a:extLst>
          </p:cNvPr>
          <p:cNvSpPr>
            <a:spLocks noGrp="1"/>
          </p:cNvSpPr>
          <p:nvPr>
            <p:ph type="title"/>
          </p:nvPr>
        </p:nvSpPr>
        <p:spPr>
          <a:xfrm>
            <a:off x="757623" y="378255"/>
            <a:ext cx="10515600" cy="1325563"/>
          </a:xfrm>
        </p:spPr>
        <p:txBody>
          <a:bodyPr/>
          <a:lstStyle/>
          <a:p>
            <a:r>
              <a:rPr lang="fr-FR" dirty="0"/>
              <a:t>SORTIE DANS L’EMPLOI</a:t>
            </a:r>
          </a:p>
        </p:txBody>
      </p:sp>
      <p:pic>
        <p:nvPicPr>
          <p:cNvPr id="3" name="Image 2">
            <a:extLst>
              <a:ext uri="{FF2B5EF4-FFF2-40B4-BE49-F238E27FC236}">
                <a16:creationId xmlns:a16="http://schemas.microsoft.com/office/drawing/2014/main" id="{AFF4117E-BAFE-44BC-329E-48F6B56DFA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23230" y="0"/>
            <a:ext cx="3568770" cy="1287765"/>
          </a:xfrm>
          <a:prstGeom prst="rect">
            <a:avLst/>
          </a:prstGeom>
        </p:spPr>
      </p:pic>
      <p:pic>
        <p:nvPicPr>
          <p:cNvPr id="7" name="Image 6">
            <a:extLst>
              <a:ext uri="{FF2B5EF4-FFF2-40B4-BE49-F238E27FC236}">
                <a16:creationId xmlns:a16="http://schemas.microsoft.com/office/drawing/2014/main" id="{9CE101E5-C50E-3749-997E-D8D3ECBFD642}"/>
              </a:ext>
            </a:extLst>
          </p:cNvPr>
          <p:cNvPicPr>
            <a:picLocks noChangeAspect="1"/>
          </p:cNvPicPr>
          <p:nvPr/>
        </p:nvPicPr>
        <p:blipFill>
          <a:blip r:embed="rId3"/>
          <a:stretch>
            <a:fillRect/>
          </a:stretch>
        </p:blipFill>
        <p:spPr>
          <a:xfrm>
            <a:off x="2032180" y="1596552"/>
            <a:ext cx="7966486" cy="5261448"/>
          </a:xfrm>
          <a:prstGeom prst="rect">
            <a:avLst/>
          </a:prstGeom>
        </p:spPr>
      </p:pic>
    </p:spTree>
    <p:extLst>
      <p:ext uri="{BB962C8B-B14F-4D97-AF65-F5344CB8AC3E}">
        <p14:creationId xmlns:p14="http://schemas.microsoft.com/office/powerpoint/2010/main" val="39773784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5BF3F971-C92D-4828-A491-4BB759630574}"/>
              </a:ext>
            </a:extLst>
          </p:cNvPr>
          <p:cNvSpPr>
            <a:spLocks noGrp="1"/>
          </p:cNvSpPr>
          <p:nvPr>
            <p:ph type="ctrTitle"/>
          </p:nvPr>
        </p:nvSpPr>
        <p:spPr>
          <a:xfrm>
            <a:off x="6096000" y="2338764"/>
            <a:ext cx="5943600" cy="1659951"/>
          </a:xfrm>
        </p:spPr>
        <p:txBody>
          <a:bodyPr>
            <a:normAutofit/>
          </a:bodyPr>
          <a:lstStyle/>
          <a:p>
            <a:r>
              <a:rPr lang="fr-FR" sz="3600" dirty="0"/>
              <a:t>QUESTIONS DIVERSES</a:t>
            </a:r>
          </a:p>
        </p:txBody>
      </p:sp>
    </p:spTree>
    <p:extLst>
      <p:ext uri="{BB962C8B-B14F-4D97-AF65-F5344CB8AC3E}">
        <p14:creationId xmlns:p14="http://schemas.microsoft.com/office/powerpoint/2010/main" val="39545807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7952502-1B6B-45C2-8A67-ED607F29AD26}"/>
              </a:ext>
            </a:extLst>
          </p:cNvPr>
          <p:cNvSpPr>
            <a:spLocks noGrp="1"/>
          </p:cNvSpPr>
          <p:nvPr>
            <p:ph type="title"/>
          </p:nvPr>
        </p:nvSpPr>
        <p:spPr>
          <a:solidFill>
            <a:schemeClr val="bg1"/>
          </a:solidFill>
          <a:ln>
            <a:solidFill>
              <a:schemeClr val="bg1"/>
            </a:solidFill>
          </a:ln>
        </p:spPr>
        <p:txBody>
          <a:bodyPr/>
          <a:lstStyle/>
          <a:p>
            <a:r>
              <a:rPr lang="fr-FR" dirty="0"/>
              <a:t>GEIQ </a:t>
            </a:r>
            <a:r>
              <a:rPr lang="fr-FR" dirty="0">
                <a:solidFill>
                  <a:srgbClr val="4C565C"/>
                </a:solidFill>
              </a:rPr>
              <a:t>/</a:t>
            </a:r>
            <a:r>
              <a:rPr lang="fr-FR" dirty="0"/>
              <a:t> </a:t>
            </a:r>
            <a:r>
              <a:rPr lang="fr-FR" dirty="0">
                <a:solidFill>
                  <a:srgbClr val="009AB2"/>
                </a:solidFill>
              </a:rPr>
              <a:t>GE</a:t>
            </a:r>
            <a:r>
              <a:rPr lang="fr-FR" dirty="0"/>
              <a:t> </a:t>
            </a:r>
            <a:r>
              <a:rPr lang="fr-FR" dirty="0">
                <a:solidFill>
                  <a:srgbClr val="4C565C"/>
                </a:solidFill>
              </a:rPr>
              <a:t>quelles différences ?</a:t>
            </a:r>
          </a:p>
        </p:txBody>
      </p:sp>
      <p:graphicFrame>
        <p:nvGraphicFramePr>
          <p:cNvPr id="3" name="Tableau 3">
            <a:extLst>
              <a:ext uri="{FF2B5EF4-FFF2-40B4-BE49-F238E27FC236}">
                <a16:creationId xmlns:a16="http://schemas.microsoft.com/office/drawing/2014/main" id="{81938ADE-E6EA-4DAC-B279-64AA2263FFB6}"/>
              </a:ext>
            </a:extLst>
          </p:cNvPr>
          <p:cNvGraphicFramePr>
            <a:graphicFrameLocks noGrp="1"/>
          </p:cNvGraphicFramePr>
          <p:nvPr>
            <p:extLst>
              <p:ext uri="{D42A27DB-BD31-4B8C-83A1-F6EECF244321}">
                <p14:modId xmlns:p14="http://schemas.microsoft.com/office/powerpoint/2010/main" val="1161788152"/>
              </p:ext>
            </p:extLst>
          </p:nvPr>
        </p:nvGraphicFramePr>
        <p:xfrm>
          <a:off x="923047" y="1466951"/>
          <a:ext cx="9047805" cy="5247340"/>
        </p:xfrm>
        <a:graphic>
          <a:graphicData uri="http://schemas.openxmlformats.org/drawingml/2006/table">
            <a:tbl>
              <a:tblPr firstRow="1" bandRow="1">
                <a:tableStyleId>{5C22544A-7EE6-4342-B048-85BDC9FD1C3A}</a:tableStyleId>
              </a:tblPr>
              <a:tblGrid>
                <a:gridCol w="2501089">
                  <a:extLst>
                    <a:ext uri="{9D8B030D-6E8A-4147-A177-3AD203B41FA5}">
                      <a16:colId xmlns:a16="http://schemas.microsoft.com/office/drawing/2014/main" val="3710668680"/>
                    </a:ext>
                  </a:extLst>
                </a:gridCol>
                <a:gridCol w="3530781">
                  <a:extLst>
                    <a:ext uri="{9D8B030D-6E8A-4147-A177-3AD203B41FA5}">
                      <a16:colId xmlns:a16="http://schemas.microsoft.com/office/drawing/2014/main" val="2903363349"/>
                    </a:ext>
                  </a:extLst>
                </a:gridCol>
                <a:gridCol w="3015935">
                  <a:extLst>
                    <a:ext uri="{9D8B030D-6E8A-4147-A177-3AD203B41FA5}">
                      <a16:colId xmlns:a16="http://schemas.microsoft.com/office/drawing/2014/main" val="1897216236"/>
                    </a:ext>
                  </a:extLst>
                </a:gridCol>
              </a:tblGrid>
              <a:tr h="583900">
                <a:tc>
                  <a:txBody>
                    <a:bodyPr/>
                    <a:lstStyle/>
                    <a:p>
                      <a:pPr algn="ctr"/>
                      <a:endParaRPr lang="fr-F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dirty="0"/>
                        <a:t>GEIQ</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50043"/>
                    </a:solidFill>
                  </a:tcPr>
                </a:tc>
                <a:tc>
                  <a:txBody>
                    <a:bodyPr/>
                    <a:lstStyle/>
                    <a:p>
                      <a:pPr algn="ctr"/>
                      <a:r>
                        <a:rPr lang="fr-FR" dirty="0"/>
                        <a:t>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9AB2"/>
                    </a:solidFill>
                  </a:tcPr>
                </a:tc>
                <a:extLst>
                  <a:ext uri="{0D108BD9-81ED-4DB2-BD59-A6C34878D82A}">
                    <a16:rowId xmlns:a16="http://schemas.microsoft.com/office/drawing/2014/main" val="2232699636"/>
                  </a:ext>
                </a:extLst>
              </a:tr>
              <a:tr h="583900">
                <a:tc>
                  <a:txBody>
                    <a:bodyPr/>
                    <a:lstStyle/>
                    <a:p>
                      <a:pPr algn="ctr"/>
                      <a:r>
                        <a:rPr lang="fr-FR" dirty="0"/>
                        <a:t>Problématique de la structure adhérente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dirty="0"/>
                        <a:t>Recrutement </a:t>
                      </a:r>
                    </a:p>
                    <a:p>
                      <a:pPr algn="ctr"/>
                      <a:r>
                        <a:rPr lang="fr-FR" dirty="0"/>
                        <a:t>Turn-over</a:t>
                      </a:r>
                    </a:p>
                    <a:p>
                      <a:pPr algn="ctr"/>
                      <a:r>
                        <a:rPr lang="fr-FR" dirty="0"/>
                        <a:t>Attractivité du métier</a:t>
                      </a:r>
                    </a:p>
                    <a:p>
                      <a:pPr algn="ctr"/>
                      <a:r>
                        <a:rPr lang="fr-FR" dirty="0"/>
                        <a:t>Manque de personnels qualifiés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dirty="0"/>
                        <a:t>Temps-partiel</a:t>
                      </a:r>
                    </a:p>
                    <a:p>
                      <a:pPr algn="ctr"/>
                      <a:r>
                        <a:rPr lang="fr-FR" dirty="0"/>
                        <a:t>Fluctuation économique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21369833"/>
                  </a:ext>
                </a:extLst>
              </a:tr>
              <a:tr h="583900">
                <a:tc>
                  <a:txBody>
                    <a:bodyPr/>
                    <a:lstStyle/>
                    <a:p>
                      <a:pPr algn="ctr"/>
                      <a:r>
                        <a:rPr lang="fr-FR" dirty="0"/>
                        <a:t>Niveau d’entrée du salarié</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dirty="0"/>
                        <a:t>Personne éloignée de l’emploi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dirty="0"/>
                        <a:t>Personne qualifiée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45984762"/>
                  </a:ext>
                </a:extLst>
              </a:tr>
              <a:tr h="583900">
                <a:tc>
                  <a:txBody>
                    <a:bodyPr/>
                    <a:lstStyle/>
                    <a:p>
                      <a:pPr algn="ctr"/>
                      <a:r>
                        <a:rPr lang="fr-FR" dirty="0"/>
                        <a:t>Type de contrats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dirty="0"/>
                        <a:t>Alternance</a:t>
                      </a:r>
                    </a:p>
                    <a:p>
                      <a:pPr algn="ctr"/>
                      <a:r>
                        <a:rPr lang="fr-FR" dirty="0"/>
                        <a:t>(Contrat de professionnalisation </a:t>
                      </a:r>
                    </a:p>
                    <a:p>
                      <a:pPr algn="ctr"/>
                      <a:r>
                        <a:rPr lang="fr-FR" dirty="0"/>
                        <a:t>Contrat d’apprentissage)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dirty="0"/>
                        <a:t>CDI/CDII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49199070"/>
                  </a:ext>
                </a:extLst>
              </a:tr>
              <a:tr h="583900">
                <a:tc>
                  <a:txBody>
                    <a:bodyPr/>
                    <a:lstStyle/>
                    <a:p>
                      <a:pPr algn="ctr"/>
                      <a:r>
                        <a:rPr lang="fr-FR" dirty="0"/>
                        <a:t>Accompagnement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dirty="0"/>
                        <a:t>Accompagnement socio-professionnel /  </a:t>
                      </a:r>
                    </a:p>
                    <a:p>
                      <a:pPr algn="ctr"/>
                      <a:r>
                        <a:rPr lang="fr-FR" dirty="0"/>
                        <a:t>Insertion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dirty="0"/>
                        <a:t>Développement des compétences / formation continue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78263480"/>
                  </a:ext>
                </a:extLst>
              </a:tr>
              <a:tr h="361609">
                <a:tc>
                  <a:txBody>
                    <a:bodyPr/>
                    <a:lstStyle/>
                    <a:p>
                      <a:pPr algn="ctr"/>
                      <a:r>
                        <a:rPr lang="fr-FR" dirty="0"/>
                        <a:t>Gestion administrative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dirty="0"/>
                        <a:t>Gestion administrative des contrats par la structure, déclarations et aides au financement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fr-FR" dirty="0"/>
                    </a:p>
                  </a:txBody>
                  <a:tcPr/>
                </a:tc>
                <a:extLst>
                  <a:ext uri="{0D108BD9-81ED-4DB2-BD59-A6C34878D82A}">
                    <a16:rowId xmlns:a16="http://schemas.microsoft.com/office/drawing/2014/main" val="2054366849"/>
                  </a:ext>
                </a:extLst>
              </a:tr>
              <a:tr h="361609">
                <a:tc>
                  <a:txBody>
                    <a:bodyPr/>
                    <a:lstStyle/>
                    <a:p>
                      <a:pPr algn="ctr"/>
                      <a:r>
                        <a:rPr lang="fr-FR" dirty="0"/>
                        <a:t>Gouvernance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dirty="0"/>
                        <a:t>Pilotage par les structures adhérentes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fr-FR"/>
                    </a:p>
                  </a:txBody>
                  <a:tcPr/>
                </a:tc>
                <a:extLst>
                  <a:ext uri="{0D108BD9-81ED-4DB2-BD59-A6C34878D82A}">
                    <a16:rowId xmlns:a16="http://schemas.microsoft.com/office/drawing/2014/main" val="2328418292"/>
                  </a:ext>
                </a:extLst>
              </a:tr>
            </a:tbl>
          </a:graphicData>
        </a:graphic>
      </p:graphicFrame>
      <p:pic>
        <p:nvPicPr>
          <p:cNvPr id="6" name="Image 5">
            <a:extLst>
              <a:ext uri="{FF2B5EF4-FFF2-40B4-BE49-F238E27FC236}">
                <a16:creationId xmlns:a16="http://schemas.microsoft.com/office/drawing/2014/main" id="{DAC8F450-A11A-82CC-D899-9D236CDC35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23230" y="0"/>
            <a:ext cx="3568770" cy="1287765"/>
          </a:xfrm>
          <a:prstGeom prst="rect">
            <a:avLst/>
          </a:prstGeom>
        </p:spPr>
      </p:pic>
    </p:spTree>
    <p:extLst>
      <p:ext uri="{BB962C8B-B14F-4D97-AF65-F5344CB8AC3E}">
        <p14:creationId xmlns:p14="http://schemas.microsoft.com/office/powerpoint/2010/main" val="33325771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7A8B70C-0728-4178-A16A-64AB7E9A7B1E}"/>
              </a:ext>
            </a:extLst>
          </p:cNvPr>
          <p:cNvSpPr>
            <a:spLocks noGrp="1"/>
          </p:cNvSpPr>
          <p:nvPr>
            <p:ph type="ctrTitle"/>
          </p:nvPr>
        </p:nvSpPr>
        <p:spPr/>
        <p:txBody>
          <a:bodyPr/>
          <a:lstStyle/>
          <a:p>
            <a:r>
              <a:rPr lang="fr-FR" dirty="0"/>
              <a:t>Le dispositif Geiq</a:t>
            </a:r>
            <a:br>
              <a:rPr lang="fr-FR" dirty="0"/>
            </a:br>
            <a:r>
              <a:rPr lang="fr-FR" dirty="0"/>
              <a:t>1/ Origines</a:t>
            </a:r>
          </a:p>
        </p:txBody>
      </p:sp>
      <p:pic>
        <p:nvPicPr>
          <p:cNvPr id="3" name="Image 4">
            <a:extLst>
              <a:ext uri="{FF2B5EF4-FFF2-40B4-BE49-F238E27FC236}">
                <a16:creationId xmlns:a16="http://schemas.microsoft.com/office/drawing/2014/main" id="{A0C3969A-0243-4B16-8F6A-F27B1FC9BBE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00700" y="47486"/>
            <a:ext cx="2591300" cy="93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75393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EC9A2FE-5BEC-4126-A837-352227642748}"/>
              </a:ext>
            </a:extLst>
          </p:cNvPr>
          <p:cNvSpPr>
            <a:spLocks noGrp="1"/>
          </p:cNvSpPr>
          <p:nvPr>
            <p:ph type="title"/>
          </p:nvPr>
        </p:nvSpPr>
        <p:spPr>
          <a:xfrm>
            <a:off x="838200" y="849725"/>
            <a:ext cx="10515600" cy="1325563"/>
          </a:xfrm>
        </p:spPr>
        <p:txBody>
          <a:bodyPr/>
          <a:lstStyle/>
          <a:p>
            <a:r>
              <a:rPr lang="fr-FR" dirty="0"/>
              <a:t>Panorama du secteur GE/Geiq</a:t>
            </a:r>
          </a:p>
        </p:txBody>
      </p:sp>
      <p:graphicFrame>
        <p:nvGraphicFramePr>
          <p:cNvPr id="5" name="Diagramme 4">
            <a:extLst>
              <a:ext uri="{FF2B5EF4-FFF2-40B4-BE49-F238E27FC236}">
                <a16:creationId xmlns:a16="http://schemas.microsoft.com/office/drawing/2014/main" id="{9E1DBE06-98F5-4B70-AC0B-997BCE544C77}"/>
              </a:ext>
            </a:extLst>
          </p:cNvPr>
          <p:cNvGraphicFramePr/>
          <p:nvPr>
            <p:extLst>
              <p:ext uri="{D42A27DB-BD31-4B8C-83A1-F6EECF244321}">
                <p14:modId xmlns:p14="http://schemas.microsoft.com/office/powerpoint/2010/main" val="4056214903"/>
              </p:ext>
            </p:extLst>
          </p:nvPr>
        </p:nvGraphicFramePr>
        <p:xfrm>
          <a:off x="-149531" y="2175288"/>
          <a:ext cx="6772425" cy="4514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Graphique 8">
            <a:extLst>
              <a:ext uri="{FF2B5EF4-FFF2-40B4-BE49-F238E27FC236}">
                <a16:creationId xmlns:a16="http://schemas.microsoft.com/office/drawing/2014/main" id="{1BD358FF-295F-4652-9F9B-B9A8B7C445E5}"/>
              </a:ext>
            </a:extLst>
          </p:cNvPr>
          <p:cNvGraphicFramePr/>
          <p:nvPr>
            <p:extLst>
              <p:ext uri="{D42A27DB-BD31-4B8C-83A1-F6EECF244321}">
                <p14:modId xmlns:p14="http://schemas.microsoft.com/office/powerpoint/2010/main" val="3673503928"/>
              </p:ext>
            </p:extLst>
          </p:nvPr>
        </p:nvGraphicFramePr>
        <p:xfrm>
          <a:off x="6896262" y="2108142"/>
          <a:ext cx="4683123" cy="4274319"/>
        </p:xfrm>
        <a:graphic>
          <a:graphicData uri="http://schemas.openxmlformats.org/drawingml/2006/chart">
            <c:chart xmlns:c="http://schemas.openxmlformats.org/drawingml/2006/chart" xmlns:r="http://schemas.openxmlformats.org/officeDocument/2006/relationships" r:id="rId7"/>
          </a:graphicData>
        </a:graphic>
      </p:graphicFrame>
      <p:pic>
        <p:nvPicPr>
          <p:cNvPr id="3" name="Image 2">
            <a:extLst>
              <a:ext uri="{FF2B5EF4-FFF2-40B4-BE49-F238E27FC236}">
                <a16:creationId xmlns:a16="http://schemas.microsoft.com/office/drawing/2014/main" id="{5509F31F-7A6E-F718-98D4-1F52DA5D5B7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623230" y="0"/>
            <a:ext cx="3568770" cy="1287765"/>
          </a:xfrm>
          <a:prstGeom prst="rect">
            <a:avLst/>
          </a:prstGeom>
        </p:spPr>
      </p:pic>
    </p:spTree>
    <p:extLst>
      <p:ext uri="{BB962C8B-B14F-4D97-AF65-F5344CB8AC3E}">
        <p14:creationId xmlns:p14="http://schemas.microsoft.com/office/powerpoint/2010/main" val="6318075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0F2EC251-C965-E580-0186-66B93C32B7D0}"/>
              </a:ext>
            </a:extLst>
          </p:cNvPr>
          <p:cNvPicPr>
            <a:picLocks noChangeAspect="1"/>
          </p:cNvPicPr>
          <p:nvPr/>
        </p:nvPicPr>
        <p:blipFill>
          <a:blip r:embed="rId2"/>
          <a:stretch>
            <a:fillRect/>
          </a:stretch>
        </p:blipFill>
        <p:spPr>
          <a:xfrm>
            <a:off x="3790850" y="0"/>
            <a:ext cx="4610299" cy="6858000"/>
          </a:xfrm>
          <a:prstGeom prst="rect">
            <a:avLst/>
          </a:prstGeom>
        </p:spPr>
      </p:pic>
    </p:spTree>
    <p:extLst>
      <p:ext uri="{BB962C8B-B14F-4D97-AF65-F5344CB8AC3E}">
        <p14:creationId xmlns:p14="http://schemas.microsoft.com/office/powerpoint/2010/main" val="32433560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7A8B70C-0728-4178-A16A-64AB7E9A7B1E}"/>
              </a:ext>
            </a:extLst>
          </p:cNvPr>
          <p:cNvSpPr>
            <a:spLocks noGrp="1"/>
          </p:cNvSpPr>
          <p:nvPr>
            <p:ph type="ctrTitle"/>
          </p:nvPr>
        </p:nvSpPr>
        <p:spPr/>
        <p:txBody>
          <a:bodyPr/>
          <a:lstStyle/>
          <a:p>
            <a:r>
              <a:rPr lang="fr-FR" dirty="0"/>
              <a:t>Le dispositif Geiq</a:t>
            </a:r>
            <a:br>
              <a:rPr lang="fr-FR" dirty="0"/>
            </a:br>
            <a:r>
              <a:rPr lang="fr-FR" dirty="0"/>
              <a:t>2/ Valeurs</a:t>
            </a:r>
          </a:p>
        </p:txBody>
      </p:sp>
      <p:pic>
        <p:nvPicPr>
          <p:cNvPr id="3" name="Image 2">
            <a:extLst>
              <a:ext uri="{FF2B5EF4-FFF2-40B4-BE49-F238E27FC236}">
                <a16:creationId xmlns:a16="http://schemas.microsoft.com/office/drawing/2014/main" id="{177638BB-7F13-3E7B-D293-DADAAE9B26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23230" y="0"/>
            <a:ext cx="3568770" cy="1287765"/>
          </a:xfrm>
          <a:prstGeom prst="rect">
            <a:avLst/>
          </a:prstGeom>
        </p:spPr>
      </p:pic>
    </p:spTree>
    <p:extLst>
      <p:ext uri="{BB962C8B-B14F-4D97-AF65-F5344CB8AC3E}">
        <p14:creationId xmlns:p14="http://schemas.microsoft.com/office/powerpoint/2010/main" val="29369921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584E32-60AD-41B5-80AF-96348C15FD1D}"/>
              </a:ext>
            </a:extLst>
          </p:cNvPr>
          <p:cNvSpPr>
            <a:spLocks noGrp="1"/>
          </p:cNvSpPr>
          <p:nvPr>
            <p:ph type="title"/>
          </p:nvPr>
        </p:nvSpPr>
        <p:spPr>
          <a:xfrm>
            <a:off x="1023937" y="1253963"/>
            <a:ext cx="10515600" cy="1325563"/>
          </a:xfrm>
        </p:spPr>
        <p:txBody>
          <a:bodyPr/>
          <a:lstStyle/>
          <a:p>
            <a:r>
              <a:rPr lang="fr-FR" dirty="0"/>
              <a:t>Le Geiq, un dispositif incarnant des valeurs</a:t>
            </a:r>
          </a:p>
        </p:txBody>
      </p:sp>
      <p:sp>
        <p:nvSpPr>
          <p:cNvPr id="3" name="Espace réservé du contenu 2">
            <a:extLst>
              <a:ext uri="{FF2B5EF4-FFF2-40B4-BE49-F238E27FC236}">
                <a16:creationId xmlns:a16="http://schemas.microsoft.com/office/drawing/2014/main" id="{157F5F5D-9DC6-4192-8D86-7BE3BFF433EC}"/>
              </a:ext>
            </a:extLst>
          </p:cNvPr>
          <p:cNvSpPr>
            <a:spLocks noGrp="1"/>
          </p:cNvSpPr>
          <p:nvPr>
            <p:ph idx="1"/>
          </p:nvPr>
        </p:nvSpPr>
        <p:spPr>
          <a:xfrm>
            <a:off x="1023937" y="2761796"/>
            <a:ext cx="10515600" cy="3991338"/>
          </a:xfrm>
        </p:spPr>
        <p:txBody>
          <a:bodyPr>
            <a:normAutofit/>
          </a:bodyPr>
          <a:lstStyle/>
          <a:p>
            <a:pPr algn="just"/>
            <a:r>
              <a:rPr lang="fr-FR" sz="2600" dirty="0"/>
              <a:t>La vocation de miser sur le potentiel des personnes éloignées de l’emploi</a:t>
            </a:r>
          </a:p>
          <a:p>
            <a:pPr algn="just"/>
            <a:r>
              <a:rPr lang="fr-FR" sz="2600" dirty="0"/>
              <a:t>La force de pouvoir s’appuyer sur l’engagement des entreprises </a:t>
            </a:r>
            <a:br>
              <a:rPr lang="fr-FR" sz="2600" dirty="0"/>
            </a:br>
            <a:r>
              <a:rPr lang="fr-FR" sz="2600" dirty="0"/>
              <a:t>dans un dispositif d’insertion</a:t>
            </a:r>
          </a:p>
          <a:p>
            <a:pPr algn="just"/>
            <a:r>
              <a:rPr lang="fr-FR" sz="2600" dirty="0"/>
              <a:t>La volonté de privilégier les processus de coopération au sein d’un réseau coordonné au niveau régional et national</a:t>
            </a:r>
          </a:p>
          <a:p>
            <a:pPr algn="just"/>
            <a:r>
              <a:rPr lang="fr-FR" sz="2600" dirty="0"/>
              <a:t>L’aptitude à inscrire son action en prenant en compte la diversité des territoires</a:t>
            </a:r>
          </a:p>
          <a:p>
            <a:pPr marL="0" indent="0" algn="r">
              <a:buNone/>
            </a:pPr>
            <a:r>
              <a:rPr lang="fr-FR" sz="2400" b="1" i="1" dirty="0">
                <a:solidFill>
                  <a:srgbClr val="E50043"/>
                </a:solidFill>
              </a:rPr>
              <a:t>Le Geiq, outil qui crée un pont efficace </a:t>
            </a:r>
            <a:br>
              <a:rPr lang="fr-FR" sz="2400" b="1" i="1" dirty="0">
                <a:solidFill>
                  <a:srgbClr val="E50043"/>
                </a:solidFill>
              </a:rPr>
            </a:br>
            <a:r>
              <a:rPr lang="fr-FR" sz="2400" b="1" i="1" dirty="0">
                <a:solidFill>
                  <a:srgbClr val="E50043"/>
                </a:solidFill>
              </a:rPr>
              <a:t>entre l’entreprise, les demandeurs d’emploi et le territoire</a:t>
            </a:r>
            <a:endParaRPr lang="fr-FR" b="1" i="1" dirty="0">
              <a:solidFill>
                <a:srgbClr val="E50043"/>
              </a:solidFill>
            </a:endParaRPr>
          </a:p>
        </p:txBody>
      </p:sp>
      <p:pic>
        <p:nvPicPr>
          <p:cNvPr id="5" name="Image 4">
            <a:extLst>
              <a:ext uri="{FF2B5EF4-FFF2-40B4-BE49-F238E27FC236}">
                <a16:creationId xmlns:a16="http://schemas.microsoft.com/office/drawing/2014/main" id="{3211FF16-FFE9-72AD-B9A1-78E8EE1CF2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23230" y="0"/>
            <a:ext cx="3568770" cy="1287765"/>
          </a:xfrm>
          <a:prstGeom prst="rect">
            <a:avLst/>
          </a:prstGeom>
        </p:spPr>
      </p:pic>
    </p:spTree>
    <p:extLst>
      <p:ext uri="{BB962C8B-B14F-4D97-AF65-F5344CB8AC3E}">
        <p14:creationId xmlns:p14="http://schemas.microsoft.com/office/powerpoint/2010/main" val="18274431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7A8B70C-0728-4178-A16A-64AB7E9A7B1E}"/>
              </a:ext>
            </a:extLst>
          </p:cNvPr>
          <p:cNvSpPr>
            <a:spLocks noGrp="1"/>
          </p:cNvSpPr>
          <p:nvPr>
            <p:ph type="ctrTitle"/>
          </p:nvPr>
        </p:nvSpPr>
        <p:spPr/>
        <p:txBody>
          <a:bodyPr/>
          <a:lstStyle/>
          <a:p>
            <a:r>
              <a:rPr lang="fr-FR" dirty="0"/>
              <a:t>Le dispositif Geiq</a:t>
            </a:r>
            <a:br>
              <a:rPr lang="fr-FR" dirty="0"/>
            </a:br>
            <a:r>
              <a:rPr lang="fr-FR" dirty="0"/>
              <a:t>3/ Fonctionnement</a:t>
            </a:r>
          </a:p>
        </p:txBody>
      </p:sp>
      <p:pic>
        <p:nvPicPr>
          <p:cNvPr id="3" name="Image 2">
            <a:extLst>
              <a:ext uri="{FF2B5EF4-FFF2-40B4-BE49-F238E27FC236}">
                <a16:creationId xmlns:a16="http://schemas.microsoft.com/office/drawing/2014/main" id="{87EE4A22-EEB3-C54F-3EFA-ED5A958330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23230" y="0"/>
            <a:ext cx="3568770" cy="1287765"/>
          </a:xfrm>
          <a:prstGeom prst="rect">
            <a:avLst/>
          </a:prstGeom>
        </p:spPr>
      </p:pic>
    </p:spTree>
    <p:extLst>
      <p:ext uri="{BB962C8B-B14F-4D97-AF65-F5344CB8AC3E}">
        <p14:creationId xmlns:p14="http://schemas.microsoft.com/office/powerpoint/2010/main" val="237943025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16748873|-8341960|-3468525|-2064878|-9539986|Markido&quot;,&quot;Id&quot;:&quot;5d8ba83f4133330ebc4c4f2c&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heme/theme1.xml><?xml version="1.0" encoding="utf-8"?>
<a:theme xmlns:a="http://schemas.openxmlformats.org/drawingml/2006/main" name="FFGeiq Clai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FGEIQ 2018.potx" id="{E2D04E88-02A6-40B0-B760-430E30DE3851}" vid="{2844647D-08EB-47C0-95F9-A97522A1DBDB}"/>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A0F2D0E5E733F43B4F611D5FDB050D8" ma:contentTypeVersion="16" ma:contentTypeDescription="Crée un document." ma:contentTypeScope="" ma:versionID="00a283b2b243ae1c6826cf26d601b412">
  <xsd:schema xmlns:xsd="http://www.w3.org/2001/XMLSchema" xmlns:xs="http://www.w3.org/2001/XMLSchema" xmlns:p="http://schemas.microsoft.com/office/2006/metadata/properties" xmlns:ns3="6663440f-310d-4eac-a0ae-e84e47d5ace1" xmlns:ns4="a841928a-c9ef-4ccd-85e4-2da09eeddd56" targetNamespace="http://schemas.microsoft.com/office/2006/metadata/properties" ma:root="true" ma:fieldsID="b9f0514a0fce6c83ebdd126a93642a2b" ns3:_="" ns4:_="">
    <xsd:import namespace="6663440f-310d-4eac-a0ae-e84e47d5ace1"/>
    <xsd:import namespace="a841928a-c9ef-4ccd-85e4-2da09eeddd56"/>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_activity" minOccurs="0"/>
                <xsd:element ref="ns3:MediaServiceDateTaken" minOccurs="0"/>
                <xsd:element ref="ns3:MediaServiceObjectDetectorVersions" minOccurs="0"/>
                <xsd:element ref="ns3:MediaServiceAutoTags" minOccurs="0"/>
                <xsd:element ref="ns3:MediaServiceOCR" minOccurs="0"/>
                <xsd:element ref="ns3:MediaServiceGenerationTime" minOccurs="0"/>
                <xsd:element ref="ns3:MediaServiceEventHashCode" minOccurs="0"/>
                <xsd:element ref="ns3:MediaLengthInSeconds" minOccurs="0"/>
                <xsd:element ref="ns3:MediaServiceLocation"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63440f-310d-4eac-a0ae-e84e47d5ace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activity" ma:index="13" nillable="true" ma:displayName="_activity" ma:hidden="true" ma:internalName="_activity">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dexed="true" ma:internalName="MediaServiceLocation" ma:readOnly="true">
      <xsd:simpleType>
        <xsd:restriction base="dms:Text"/>
      </xsd:simpleType>
    </xsd:element>
    <xsd:element name="MediaServiceSystemTags" ma:index="22" nillable="true" ma:displayName="MediaServiceSystemTags" ma:hidden="true" ma:internalName="MediaServiceSystemTags" ma:readOnly="true">
      <xsd:simpleType>
        <xsd:restriction base="dms:Note"/>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841928a-c9ef-4ccd-85e4-2da09eeddd56" elementFormDefault="qualified">
    <xsd:import namespace="http://schemas.microsoft.com/office/2006/documentManagement/types"/>
    <xsd:import namespace="http://schemas.microsoft.com/office/infopath/2007/PartnerControls"/>
    <xsd:element name="SharedWithUsers" ma:index="1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Partagé avec détails" ma:internalName="SharedWithDetails" ma:readOnly="true">
      <xsd:simpleType>
        <xsd:restriction base="dms:Note">
          <xsd:maxLength value="255"/>
        </xsd:restriction>
      </xsd:simpleType>
    </xsd:element>
    <xsd:element name="SharingHintHash" ma:index="12" nillable="true" ma:displayName="Partage du hachage d’indicateur"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6663440f-310d-4eac-a0ae-e84e47d5ace1" xsi:nil="true"/>
  </documentManagement>
</p:properties>
</file>

<file path=customXml/itemProps1.xml><?xml version="1.0" encoding="utf-8"?>
<ds:datastoreItem xmlns:ds="http://schemas.openxmlformats.org/officeDocument/2006/customXml" ds:itemID="{3D941800-7ED0-4731-B668-7ED3CB24F5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663440f-310d-4eac-a0ae-e84e47d5ace1"/>
    <ds:schemaRef ds:uri="a841928a-c9ef-4ccd-85e4-2da09eeddd5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25B611E-E4B4-4812-8462-AE4D2C093097}">
  <ds:schemaRefs>
    <ds:schemaRef ds:uri="http://schemas.microsoft.com/sharepoint/v3/contenttype/forms"/>
  </ds:schemaRefs>
</ds:datastoreItem>
</file>

<file path=customXml/itemProps3.xml><?xml version="1.0" encoding="utf-8"?>
<ds:datastoreItem xmlns:ds="http://schemas.openxmlformats.org/officeDocument/2006/customXml" ds:itemID="{153A30B1-897D-46F6-86FA-38FFFC8CD7C4}">
  <ds:schemaRefs>
    <ds:schemaRef ds:uri="http://purl.org/dc/elements/1.1/"/>
    <ds:schemaRef ds:uri="http://schemas.microsoft.com/office/2006/metadata/properties"/>
    <ds:schemaRef ds:uri="http://purl.org/dc/terms/"/>
    <ds:schemaRef ds:uri="http://schemas.openxmlformats.org/package/2006/metadata/core-properties"/>
    <ds:schemaRef ds:uri="http://purl.org/dc/dcmitype/"/>
    <ds:schemaRef ds:uri="http://schemas.microsoft.com/office/2006/documentManagement/types"/>
    <ds:schemaRef ds:uri="http://schemas.microsoft.com/office/infopath/2007/PartnerControls"/>
    <ds:schemaRef ds:uri="a841928a-c9ef-4ccd-85e4-2da09eeddd56"/>
    <ds:schemaRef ds:uri="6663440f-310d-4eac-a0ae-e84e47d5ace1"/>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8246</TotalTime>
  <Words>1391</Words>
  <Application>Microsoft Office PowerPoint</Application>
  <PresentationFormat>Grand écran</PresentationFormat>
  <Paragraphs>130</Paragraphs>
  <Slides>21</Slides>
  <Notes>4</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21</vt:i4>
      </vt:variant>
    </vt:vector>
  </HeadingPairs>
  <TitlesOfParts>
    <vt:vector size="27" baseType="lpstr">
      <vt:lpstr>Arial</vt:lpstr>
      <vt:lpstr>Arial Unicode MS</vt:lpstr>
      <vt:lpstr>Calibri</vt:lpstr>
      <vt:lpstr>Gill Sans MT</vt:lpstr>
      <vt:lpstr>Nunito Sans</vt:lpstr>
      <vt:lpstr>FFGeiq Clair</vt:lpstr>
      <vt:lpstr>  Le dispositif GE/Geiq Un outil de mutualisation au service d’un territoire</vt:lpstr>
      <vt:lpstr>À l’origine, les Groupements d’Employeurs</vt:lpstr>
      <vt:lpstr>GEIQ / GE quelles différences ?</vt:lpstr>
      <vt:lpstr>Le dispositif Geiq 1/ Origines</vt:lpstr>
      <vt:lpstr>Panorama du secteur GE/Geiq</vt:lpstr>
      <vt:lpstr>Présentation PowerPoint</vt:lpstr>
      <vt:lpstr>Le dispositif Geiq 2/ Valeurs</vt:lpstr>
      <vt:lpstr>Le Geiq, un dispositif incarnant des valeurs</vt:lpstr>
      <vt:lpstr>Le dispositif Geiq 3/ Fonctionnement</vt:lpstr>
      <vt:lpstr>Fonctionnement d’un Geiq (1/3)</vt:lpstr>
      <vt:lpstr>Fonctionnement d’un Geiq (2/3)</vt:lpstr>
      <vt:lpstr>Fonctionnement d’un Geiq (3/3)</vt:lpstr>
      <vt:lpstr>Mise à disposition dans une collectivité</vt:lpstr>
      <vt:lpstr>DISPOSITIFS DE PREQUALIFICATION</vt:lpstr>
      <vt:lpstr>DISPOSITIFS DE PREQUALIFICATION</vt:lpstr>
      <vt:lpstr>INGENIERIE DE PARCOURS</vt:lpstr>
      <vt:lpstr>Le parcours d’un salarié de Geiq</vt:lpstr>
      <vt:lpstr>Adrien en parcours</vt:lpstr>
      <vt:lpstr>Le tuteur en parcours</vt:lpstr>
      <vt:lpstr>SORTIE DANS L’EMPLOI</vt:lpstr>
      <vt:lpstr>QUESTIONS DIVERSES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PSLA</dc:creator>
  <cp:lastModifiedBy>Svetlana GJORGJIEVSKI</cp:lastModifiedBy>
  <cp:revision>440</cp:revision>
  <cp:lastPrinted>2017-10-18T08:55:21Z</cp:lastPrinted>
  <dcterms:created xsi:type="dcterms:W3CDTF">2017-08-30T10:25:37Z</dcterms:created>
  <dcterms:modified xsi:type="dcterms:W3CDTF">2025-05-15T07:55:36Z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0x0101007A0F2D0E5E733F43B4F611D5FDB050D8</vt:lpwstr>
  </property>
</Properties>
</file>