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1594" r:id="rId3"/>
    <p:sldId id="299" r:id="rId4"/>
    <p:sldId id="304" r:id="rId5"/>
    <p:sldId id="1595" r:id="rId6"/>
    <p:sldId id="1604" r:id="rId7"/>
    <p:sldId id="1605" r:id="rId8"/>
    <p:sldId id="1596" r:id="rId9"/>
    <p:sldId id="1598" r:id="rId10"/>
    <p:sldId id="1600" r:id="rId11"/>
    <p:sldId id="1601" r:id="rId12"/>
    <p:sldId id="1603" r:id="rId13"/>
    <p:sldId id="1606" r:id="rId14"/>
    <p:sldId id="1607" r:id="rId15"/>
    <p:sldId id="160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942"/>
    <a:srgbClr val="E7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806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tte Weber" userId="826e3bf6-51b1-4dc5-a03f-eb62cca905f0" providerId="ADAL" clId="{A9966325-5CB3-42F1-91EE-2E9DA90CDDFD}"/>
    <pc:docChg chg="custSel modSld">
      <pc:chgData name="Juliette Weber" userId="826e3bf6-51b1-4dc5-a03f-eb62cca905f0" providerId="ADAL" clId="{A9966325-5CB3-42F1-91EE-2E9DA90CDDFD}" dt="2023-10-13T09:59:44.220" v="21" actId="20577"/>
      <pc:docMkLst>
        <pc:docMk/>
      </pc:docMkLst>
      <pc:sldChg chg="modSp mod">
        <pc:chgData name="Juliette Weber" userId="826e3bf6-51b1-4dc5-a03f-eb62cca905f0" providerId="ADAL" clId="{A9966325-5CB3-42F1-91EE-2E9DA90CDDFD}" dt="2023-10-13T09:59:35.680" v="17" actId="20577"/>
        <pc:sldMkLst>
          <pc:docMk/>
          <pc:sldMk cId="4074762169" sldId="1601"/>
        </pc:sldMkLst>
        <pc:spChg chg="mod">
          <ac:chgData name="Juliette Weber" userId="826e3bf6-51b1-4dc5-a03f-eb62cca905f0" providerId="ADAL" clId="{A9966325-5CB3-42F1-91EE-2E9DA90CDDFD}" dt="2023-10-13T09:59:35.680" v="17" actId="20577"/>
          <ac:spMkLst>
            <pc:docMk/>
            <pc:sldMk cId="4074762169" sldId="1601"/>
            <ac:spMk id="6" creationId="{E1C7900B-2DFB-0049-5CCD-3C0D57C91B47}"/>
          </ac:spMkLst>
        </pc:spChg>
      </pc:sldChg>
      <pc:sldChg chg="modSp mod">
        <pc:chgData name="Juliette Weber" userId="826e3bf6-51b1-4dc5-a03f-eb62cca905f0" providerId="ADAL" clId="{A9966325-5CB3-42F1-91EE-2E9DA90CDDFD}" dt="2023-10-13T09:59:44.220" v="21" actId="20577"/>
        <pc:sldMkLst>
          <pc:docMk/>
          <pc:sldMk cId="4126774900" sldId="1603"/>
        </pc:sldMkLst>
        <pc:spChg chg="mod">
          <ac:chgData name="Juliette Weber" userId="826e3bf6-51b1-4dc5-a03f-eb62cca905f0" providerId="ADAL" clId="{A9966325-5CB3-42F1-91EE-2E9DA90CDDFD}" dt="2023-10-13T09:59:44.220" v="21" actId="20577"/>
          <ac:spMkLst>
            <pc:docMk/>
            <pc:sldMk cId="4126774900" sldId="1603"/>
            <ac:spMk id="6" creationId="{E1C7900B-2DFB-0049-5CCD-3C0D57C91B47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1:08.03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4:19.13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4:19.47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4:19.8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36.17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36.50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36.84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37.18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37.5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53.09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53.44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1T16:03:53.78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4BCEB-B7A7-48D4-8C94-ED0BD62E2594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535F-CA7B-47BA-8076-756726B5B4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287338" y="808038"/>
            <a:ext cx="7186613" cy="40417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F19A4-4BD8-49BE-89C2-6D8449EC965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57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2DF0F-294B-9505-77C8-D7C2C5BDF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7D37AB-A45D-E388-11F6-DAB4A6D7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C3FF36-4AD1-C5AD-8DB1-52FC57F0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299CEE-ACFB-CA04-8B1B-0BF3E6F3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1D8396-7467-EC6C-B55D-99B6F25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30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D65B0-C152-3BCF-B8DE-F8ACBB73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77E9C2-29B9-CE8F-EE8F-6A5B924C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C4EC2A-2766-CB42-596D-DA83934B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AD10E-0974-8803-0404-8E71D89C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1B3CFA-54CC-4357-0855-5ABC7EE5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98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E8C8BFD-4391-9D9B-9810-4E2C7E315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150560-78F7-C174-9A11-F64FB05A3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D300B9-F7CC-8D68-3CA4-3B74279A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F9408-8C64-E99B-D7CF-F01A5B14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8F1147-1D9F-5CA2-3E54-5BDB0F27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25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579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431371" y="3332991"/>
            <a:ext cx="9505056" cy="768085"/>
          </a:xfrm>
          <a:prstGeom prst="rect">
            <a:avLst/>
          </a:prstGeom>
        </p:spPr>
        <p:txBody>
          <a:bodyPr lIns="91422" tIns="45711" rIns="91422" bIns="45711" anchor="ctr"/>
          <a:lstStyle>
            <a:lvl1pPr marL="0" indent="0" algn="just">
              <a:spcBef>
                <a:spcPts val="0"/>
              </a:spcBef>
              <a:spcAft>
                <a:spcPts val="0"/>
              </a:spcAft>
              <a:buFontTx/>
              <a:buNone/>
              <a:defRPr sz="4000" b="1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12" name="Espace réservé du texte 10"/>
          <p:cNvSpPr>
            <a:spLocks noGrp="1"/>
          </p:cNvSpPr>
          <p:nvPr>
            <p:ph type="body" sz="quarter" idx="11"/>
          </p:nvPr>
        </p:nvSpPr>
        <p:spPr>
          <a:xfrm>
            <a:off x="431371" y="2084872"/>
            <a:ext cx="9505056" cy="768085"/>
          </a:xfrm>
          <a:prstGeom prst="rect">
            <a:avLst/>
          </a:prstGeom>
        </p:spPr>
        <p:txBody>
          <a:bodyPr wrap="square" lIns="91422" tIns="45711" rIns="91422" bIns="45711" anchor="ctr"/>
          <a:lstStyle>
            <a:lvl1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600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34" name="Espace réservé du texte 10"/>
          <p:cNvSpPr>
            <a:spLocks noGrp="1"/>
          </p:cNvSpPr>
          <p:nvPr>
            <p:ph type="body" sz="quarter" idx="12"/>
          </p:nvPr>
        </p:nvSpPr>
        <p:spPr>
          <a:xfrm>
            <a:off x="431371" y="4197105"/>
            <a:ext cx="9505056" cy="1056117"/>
          </a:xfrm>
          <a:prstGeom prst="rect">
            <a:avLst/>
          </a:prstGeom>
        </p:spPr>
        <p:txBody>
          <a:bodyPr lIns="91422" tIns="45711" rIns="91422" bIns="45711" anchor="ctr"/>
          <a:lstStyle>
            <a:lvl1pPr marL="0" indent="0" algn="just">
              <a:spcBef>
                <a:spcPts val="0"/>
              </a:spcBef>
              <a:spcAft>
                <a:spcPts val="0"/>
              </a:spcAft>
              <a:buFontTx/>
              <a:buNone/>
              <a:defRPr sz="5500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3" hasCustomPrompt="1"/>
          </p:nvPr>
        </p:nvSpPr>
        <p:spPr>
          <a:xfrm>
            <a:off x="431372" y="5157267"/>
            <a:ext cx="1728192" cy="576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sz="1350">
                <a:solidFill>
                  <a:srgbClr val="171643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ajouter</a:t>
            </a:r>
          </a:p>
        </p:txBody>
      </p:sp>
      <p:sp>
        <p:nvSpPr>
          <p:cNvPr id="26" name="Espace réservé du texte 36"/>
          <p:cNvSpPr>
            <a:spLocks noGrp="1"/>
          </p:cNvSpPr>
          <p:nvPr>
            <p:ph type="body" sz="quarter" idx="14" hasCustomPrompt="1"/>
          </p:nvPr>
        </p:nvSpPr>
        <p:spPr>
          <a:xfrm>
            <a:off x="2063552" y="5253224"/>
            <a:ext cx="1632181" cy="48005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800" b="1">
                <a:solidFill>
                  <a:srgbClr val="9AD6CE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ajouter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911541-0CF8-48B3-9F5C-1DBA787D9E2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937EA-4A59-4545-AA9C-36C0E323E5E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70BA9C-78D5-401A-8A07-63F964AA8DE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fr-FR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754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30"/>
            <a:ext cx="12192000" cy="6857143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431371" y="2084851"/>
            <a:ext cx="2112235" cy="3835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67" b="1">
                <a:solidFill>
                  <a:srgbClr val="9AD6CE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>
          <a:xfrm>
            <a:off x="431800" y="2659890"/>
            <a:ext cx="9216595" cy="3265388"/>
          </a:xfrm>
          <a:prstGeom prst="rect">
            <a:avLst/>
          </a:prstGeom>
        </p:spPr>
        <p:txBody>
          <a:bodyPr numCol="2" spcCol="360000"/>
          <a:lstStyle>
            <a:lvl1pPr marL="0" indent="0" algn="just">
              <a:spcBef>
                <a:spcPts val="0"/>
              </a:spcBef>
              <a:buFontTx/>
              <a:buNone/>
              <a:tabLst/>
              <a:defRPr sz="1067">
                <a:solidFill>
                  <a:srgbClr val="171643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31800" y="644692"/>
            <a:ext cx="3743987" cy="144016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Tx/>
              <a:buNone/>
              <a:defRPr sz="1867">
                <a:solidFill>
                  <a:srgbClr val="171643"/>
                </a:solidFill>
                <a:latin typeface="Bitter" pitchFamily="50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1">
                <a:solidFill>
                  <a:srgbClr val="171643"/>
                </a:solidFill>
                <a:latin typeface="Bitter" pitchFamily="50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933">
                <a:solidFill>
                  <a:srgbClr val="171643"/>
                </a:solidFill>
                <a:latin typeface="Bitter" pitchFamily="50" charset="0"/>
              </a:defRPr>
            </a:lvl3pPr>
          </a:lstStyle>
          <a:p>
            <a:pPr lvl="0"/>
            <a:r>
              <a:rPr lang="fr-FR" dirty="0"/>
              <a:t>Cliquez pour modifier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27381" y="1604797"/>
            <a:ext cx="672075" cy="2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234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3B41F3-EF75-6FB1-C440-3C133A940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8CC43F-ED68-DF31-FCF5-EF297E8F8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BC38FF-A01A-DBEB-65EA-53FC1503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FB7ED5-287E-8273-3412-D36692EB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837F4B-6A39-6E48-2847-6A1F6DBE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613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FD65AA-D008-2FD3-EFFB-6668BCD0D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9D5B01-1DCB-F23B-5602-FA477FE7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F47A4F-E791-F893-D0E9-40AA181F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0C00F8-8697-A8E3-13B4-A971288F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79D28E-4694-8B93-E3A2-DA0B3CF7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859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7DC644-D861-0491-754C-403A43D2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F6773C-7E25-BD97-0DBC-BFE6DD7A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5A45A4-15C9-26BF-6CE4-4918B0C9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DB6394-D2B6-A782-2ABC-DBCA8465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9B556B-18A7-9213-9489-7B327E91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308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617B6-B899-7BDF-8C9D-6C061FF5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D69815-48E3-D3F0-4D4D-E55F1E6A5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5E15DA-DC96-03CA-4C23-EBC44F3D1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D4DA83-B405-2F16-E441-E794FC1E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C4DE35-EDE9-20F1-E5AD-66E103D3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FFBA19-7256-2B4E-BC9E-134DB471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70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AFBDB-E151-D3E2-A34E-B02E62CFF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3B3A89-B3A7-85AD-FF83-03832D705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708F6F-1062-040D-980C-EF83B3E4D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8FBCFC-658E-C123-26BA-09587E104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732C30-7C9B-D6B5-416F-19CC8F4A6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3BE653-5427-C7B6-9778-E517E455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3DFA37-0CAB-ED22-EFB5-CDB6678A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9EC57F-5F01-22CA-AC1F-A1A519F9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604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0ED1E-5674-C731-BB78-892015A5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9577A4-D214-AF4E-AD9E-1A71AF12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F06228-0052-7A59-17E2-3BD9DB83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F25B74-3A3B-DDB6-3622-11CCECB0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22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C5413-E5BD-B2E1-4A7E-98BB686F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E46634-7B65-DC71-49B4-918C91831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13FB14-E97D-7175-2ED9-4225AAA0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E92109-6F2F-5D98-0892-79FE0F23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6B589B-BA06-BC45-6042-6F7E28DB8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17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D60F76-DACA-ACB4-040C-46C62DD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301D32-2112-37BF-4E4C-5C57CCB9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80121D-334D-6A3B-190F-F3FAFFB5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387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EC8E6-58FF-94D7-09F6-561EFD1E7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6A2361-0DED-B8CA-1491-CAB12F3E7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4E8FA1-B427-4C18-4797-C7DDD8849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C0B6F8-FB10-E2FE-B8D4-D1807620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95D77B-A617-9DA5-8D9B-420E6EB8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848BF0-1372-EB6B-488B-0CA5A33E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862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9CF206-A624-DDF1-8F59-E8D9D1610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8DE52A-D5C9-98FD-4F66-4412C1948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643A64-EBD9-50B9-7809-9A9562770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9D8744-FDB4-1C4B-422D-99435067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F5727-C86F-F85E-4576-3D9D018D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47AA16-90B6-E06A-C12E-4C8F8694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524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EE3C74-F65D-A36D-7C66-180ABC456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420C3B-16BE-B49F-AC9F-338196F1A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375A35-1436-B1F0-9650-0F4D157D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3B8D92-15B4-93E3-FEA1-1F9FEBC1D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CA664-02C6-3F07-11BB-1D1C48C37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890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A0522D-3E51-C5F1-874F-F3CE6FF59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0517B4-CFB9-D224-2D37-CF66116A0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830B60-1C7B-6CA1-0165-1F7052A7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C44E35-A9FF-19FE-4090-F4AE729E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8A4AA7-6A8F-EFF1-7C8C-C63B9AB03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80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579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431371" y="3332991"/>
            <a:ext cx="9505056" cy="768085"/>
          </a:xfrm>
          <a:prstGeom prst="rect">
            <a:avLst/>
          </a:prstGeom>
        </p:spPr>
        <p:txBody>
          <a:bodyPr lIns="91422" tIns="45711" rIns="91422" bIns="45711" anchor="ctr"/>
          <a:lstStyle>
            <a:lvl1pPr marL="0" indent="0" algn="just">
              <a:spcBef>
                <a:spcPts val="0"/>
              </a:spcBef>
              <a:spcAft>
                <a:spcPts val="0"/>
              </a:spcAft>
              <a:buFontTx/>
              <a:buNone/>
              <a:defRPr sz="4000" b="1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12" name="Espace réservé du texte 10"/>
          <p:cNvSpPr>
            <a:spLocks noGrp="1"/>
          </p:cNvSpPr>
          <p:nvPr>
            <p:ph type="body" sz="quarter" idx="11"/>
          </p:nvPr>
        </p:nvSpPr>
        <p:spPr>
          <a:xfrm>
            <a:off x="431371" y="2084872"/>
            <a:ext cx="9505056" cy="768085"/>
          </a:xfrm>
          <a:prstGeom prst="rect">
            <a:avLst/>
          </a:prstGeom>
        </p:spPr>
        <p:txBody>
          <a:bodyPr wrap="square" lIns="91422" tIns="45711" rIns="91422" bIns="45711" anchor="ctr"/>
          <a:lstStyle>
            <a:lvl1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600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34" name="Espace réservé du texte 10"/>
          <p:cNvSpPr>
            <a:spLocks noGrp="1"/>
          </p:cNvSpPr>
          <p:nvPr>
            <p:ph type="body" sz="quarter" idx="12"/>
          </p:nvPr>
        </p:nvSpPr>
        <p:spPr>
          <a:xfrm>
            <a:off x="431371" y="4197105"/>
            <a:ext cx="9505056" cy="1056117"/>
          </a:xfrm>
          <a:prstGeom prst="rect">
            <a:avLst/>
          </a:prstGeom>
        </p:spPr>
        <p:txBody>
          <a:bodyPr lIns="91422" tIns="45711" rIns="91422" bIns="45711" anchor="ctr"/>
          <a:lstStyle>
            <a:lvl1pPr marL="0" indent="0" algn="just">
              <a:spcBef>
                <a:spcPts val="0"/>
              </a:spcBef>
              <a:spcAft>
                <a:spcPts val="0"/>
              </a:spcAft>
              <a:buFontTx/>
              <a:buNone/>
              <a:defRPr sz="5500">
                <a:solidFill>
                  <a:srgbClr val="1C1942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</a:t>
            </a:r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3" hasCustomPrompt="1"/>
          </p:nvPr>
        </p:nvSpPr>
        <p:spPr>
          <a:xfrm>
            <a:off x="431372" y="5157267"/>
            <a:ext cx="1728192" cy="576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sz="1350">
                <a:solidFill>
                  <a:srgbClr val="171643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ajouter</a:t>
            </a:r>
          </a:p>
        </p:txBody>
      </p:sp>
      <p:sp>
        <p:nvSpPr>
          <p:cNvPr id="26" name="Espace réservé du texte 36"/>
          <p:cNvSpPr>
            <a:spLocks noGrp="1"/>
          </p:cNvSpPr>
          <p:nvPr>
            <p:ph type="body" sz="quarter" idx="14" hasCustomPrompt="1"/>
          </p:nvPr>
        </p:nvSpPr>
        <p:spPr>
          <a:xfrm>
            <a:off x="2063552" y="5253224"/>
            <a:ext cx="1632181" cy="48005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800" b="1">
                <a:solidFill>
                  <a:srgbClr val="9AD6CE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ajouter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911541-0CF8-48B3-9F5C-1DBA787D9E2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937EA-4A59-4545-AA9C-36C0E323E5E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70BA9C-78D5-401A-8A07-63F964AA8DE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fr-FR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1387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30"/>
            <a:ext cx="12192000" cy="6857143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431371" y="2084851"/>
            <a:ext cx="2112235" cy="3835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67" b="1">
                <a:solidFill>
                  <a:srgbClr val="9AD6CE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>
          <a:xfrm>
            <a:off x="431800" y="2659890"/>
            <a:ext cx="9216595" cy="3265388"/>
          </a:xfrm>
          <a:prstGeom prst="rect">
            <a:avLst/>
          </a:prstGeom>
        </p:spPr>
        <p:txBody>
          <a:bodyPr numCol="2" spcCol="360000"/>
          <a:lstStyle>
            <a:lvl1pPr marL="0" indent="0" algn="just">
              <a:spcBef>
                <a:spcPts val="0"/>
              </a:spcBef>
              <a:buFontTx/>
              <a:buNone/>
              <a:tabLst/>
              <a:defRPr sz="1067">
                <a:solidFill>
                  <a:srgbClr val="171643"/>
                </a:solidFill>
                <a:latin typeface="Bitter" pitchFamily="50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31800" y="644692"/>
            <a:ext cx="3743987" cy="144016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Tx/>
              <a:buNone/>
              <a:defRPr sz="1867">
                <a:solidFill>
                  <a:srgbClr val="171643"/>
                </a:solidFill>
                <a:latin typeface="Bitter" pitchFamily="50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 b="1">
                <a:solidFill>
                  <a:srgbClr val="171643"/>
                </a:solidFill>
                <a:latin typeface="Bitter" pitchFamily="50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933">
                <a:solidFill>
                  <a:srgbClr val="171643"/>
                </a:solidFill>
                <a:latin typeface="Bitter" pitchFamily="50" charset="0"/>
              </a:defRPr>
            </a:lvl3pPr>
          </a:lstStyle>
          <a:p>
            <a:pPr lvl="0"/>
            <a:r>
              <a:rPr lang="fr-FR" dirty="0"/>
              <a:t>Cliquez pour modifier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27381" y="1604797"/>
            <a:ext cx="672075" cy="2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64318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85D13-912E-688C-51E4-EE46D13D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F1479B-D3ED-AC90-58AA-2D465EC11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425512-BCC0-8523-9C3E-339EE40C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E0D38C-A82A-8B43-F65C-81723F21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1BDD83-4631-E0BF-6CF4-E6337F888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57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2C040D-086B-C15E-E513-DB0CBEB1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B83E4-68B2-AEB8-87C2-81762EC53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FE441A-5266-364E-4834-B91B1FD76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4E5D59-63B3-C5E2-F8A9-EBDCD57C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D27BC8-7143-A58A-47B1-0141C4E9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AFAA24-7327-324E-BD62-B67A8DC1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79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26F8A-E66C-850E-21EC-5FFF8770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78CD9-B616-344A-1887-7243B4071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10DFFF-88AB-6DD7-1B29-BEF9A30CC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8CC424-5CED-3222-04AC-D776DAEA8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7D56FC-EBB9-0963-5473-C240BE1BF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BD8B1A-7FF3-98D2-3CF1-782E9875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3D50D44-90DE-83EE-65E6-1378B32D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85B4B4-5743-84BE-0677-467D4C110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46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02A34-6307-531C-EF5C-571E57F81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6DF898-83F3-F4DE-B8F0-612F3E473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BBFBF8-9217-2773-F9B3-525EE18D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CFFF27-DAE9-D545-8E23-15162F31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85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610283-5C55-569E-E1A2-59EB489D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412FEA-0293-1437-ECE9-161CE560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5AC6F5-5268-2D00-8E4C-A9B4E7C4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49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66F53-E109-155C-655D-572985DD8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6C2935-D002-493D-C3EC-DF47A7108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E1C0B0-6721-C9B9-6CE5-8D1CDBC80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95F965-F384-E20C-F201-30BA15A3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65D1AE-57C5-11B2-2855-4D9E53A1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90BF16-636D-18BC-F93F-8B2A1732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56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2EF16-5A1F-D9CA-BE98-62BEA390F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CF5C71-87F4-F145-5059-26EC7FC8E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757617-BA5E-65C5-8EB6-E59E0568E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27CD99-CFBD-D1CB-40C6-04665151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B4BB6C-661B-34B6-9BFF-B652B5A8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020949-B693-61DE-313F-A613A175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58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9BFB1C2-607D-983B-15D9-60CC53F6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8632A9-4EF8-C8E6-31FA-EED225C62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85C317-C6F7-9279-20CB-D03C006C1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F573-9419-438D-92A2-BA34C1023465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72284E-C816-7C22-4B26-F855F5BED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B423EB-E602-2953-79B3-D0CC7EFDF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402D-5344-4109-BCCA-D80A5BFED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7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493B64-7F16-D4BB-BC76-BB1BE5E8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D93629-3A86-5137-6557-A5D037353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DD81A7-B849-66F9-3368-A63A6A12E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87A20-14C2-4B5A-BA39-DC9EB6DD24A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120CE8-3CB6-282B-9304-DDFE6761C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5A7AAB-62A0-A873-230B-BED83F986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88DAD-E717-4862-A9F9-5145EAF7E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26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bocagenumerique.com/" TargetMode="Externa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leslie.martin@lmahdf.org" TargetMode="External"/><Relationship Id="rId3" Type="http://schemas.openxmlformats.org/officeDocument/2006/relationships/hyperlink" Target="mailto:ameyran@lemouvementassociatif.org" TargetMode="External"/><Relationship Id="rId7" Type="http://schemas.openxmlformats.org/officeDocument/2006/relationships/hyperlink" Target="mailto:cbelin@lemouvementassociatif.org" TargetMode="External"/><Relationship Id="rId12" Type="http://schemas.openxmlformats.org/officeDocument/2006/relationships/hyperlink" Target="mailto:contact@lemouvementassociatif.org" TargetMode="External"/><Relationship Id="rId2" Type="http://schemas.openxmlformats.org/officeDocument/2006/relationships/hyperlink" Target="mailto:tarlet@lemouvementassociatif.org" TargetMode="External"/><Relationship Id="rId1" Type="http://schemas.openxmlformats.org/officeDocument/2006/relationships/slideLayout" Target="../slideLayouts/slideLayout26.xml"/><Relationship Id="rId6" Type="http://schemas.openxmlformats.org/officeDocument/2006/relationships/hyperlink" Target="mailto:lma@lorrainemouvementassociatif.com" TargetMode="External"/><Relationship Id="rId11" Type="http://schemas.openxmlformats.org/officeDocument/2006/relationships/hyperlink" Target="https://lemouvementassociatif.org/nos-membres/" TargetMode="External"/><Relationship Id="rId5" Type="http://schemas.openxmlformats.org/officeDocument/2006/relationships/hyperlink" Target="mailto:contact@lemouvementassociatif-ca.org" TargetMode="External"/><Relationship Id="rId10" Type="http://schemas.openxmlformats.org/officeDocument/2006/relationships/hyperlink" Target="mailto:apeyrard@lemouvementassociatif.org" TargetMode="External"/><Relationship Id="rId4" Type="http://schemas.openxmlformats.org/officeDocument/2006/relationships/hyperlink" Target="https://urlz.fr/nUGc" TargetMode="External"/><Relationship Id="rId9" Type="http://schemas.openxmlformats.org/officeDocument/2006/relationships/hyperlink" Target="https://www.pmae-aura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10.xml"/><Relationship Id="rId18" Type="http://schemas.openxmlformats.org/officeDocument/2006/relationships/image" Target="../media/image10.png"/><Relationship Id="rId3" Type="http://schemas.openxmlformats.org/officeDocument/2006/relationships/image" Target="../media/image12.emf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17" Type="http://schemas.openxmlformats.org/officeDocument/2006/relationships/image" Target="../media/image5.png"/><Relationship Id="rId2" Type="http://schemas.openxmlformats.org/officeDocument/2006/relationships/customXml" Target="../ink/ink1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11" Type="http://schemas.openxmlformats.org/officeDocument/2006/relationships/customXml" Target="../ink/ink8.xml"/><Relationship Id="rId5" Type="http://schemas.openxmlformats.org/officeDocument/2006/relationships/image" Target="../media/image400.png"/><Relationship Id="rId15" Type="http://schemas.openxmlformats.org/officeDocument/2006/relationships/customXml" Target="../ink/ink12.xml"/><Relationship Id="rId10" Type="http://schemas.openxmlformats.org/officeDocument/2006/relationships/customXml" Target="../ink/ink7.xml"/><Relationship Id="rId4" Type="http://schemas.openxmlformats.org/officeDocument/2006/relationships/customXml" Target="../ink/ink2.xml"/><Relationship Id="rId9" Type="http://schemas.openxmlformats.org/officeDocument/2006/relationships/customXml" Target="../ink/ink6.xml"/><Relationship Id="rId14" Type="http://schemas.openxmlformats.org/officeDocument/2006/relationships/customXml" Target="../ink/ink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EC2F02B-33BD-4E25-BBF3-DB9A9A6413CC}"/>
              </a:ext>
            </a:extLst>
          </p:cNvPr>
          <p:cNvSpPr txBox="1"/>
          <p:nvPr/>
        </p:nvSpPr>
        <p:spPr>
          <a:xfrm>
            <a:off x="989046" y="2637078"/>
            <a:ext cx="89823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1A1942"/>
              </a:solidFill>
              <a:effectLst/>
              <a:uLnTx/>
              <a:uFillTx/>
              <a:latin typeface="Bitter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solidFill>
                  <a:srgbClr val="1A1942"/>
                </a:solidFill>
                <a:effectLst/>
                <a:latin typeface="Bitter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Embaucher son premier salarié : quelques clés avant de se lancer </a:t>
            </a:r>
            <a:endParaRPr lang="fr-FR" sz="2800" b="1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800" b="1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solidFill>
                  <a:srgbClr val="1A1942"/>
                </a:solidFill>
                <a:latin typeface="Bitter" panose="00000500000000000000" pitchFamily="50" charset="0"/>
              </a:rPr>
              <a:t>05 octobre 2023 -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1A1942"/>
                </a:solidFill>
                <a:effectLst/>
                <a:uLnTx/>
                <a:uFillTx/>
                <a:latin typeface="Bitter" panose="00000500000000000000" pitchFamily="50" charset="0"/>
              </a:rPr>
              <a:t>14</a:t>
            </a:r>
            <a:r>
              <a:rPr lang="fr-FR" sz="2800" b="1" dirty="0">
                <a:solidFill>
                  <a:srgbClr val="1A1942"/>
                </a:solidFill>
                <a:latin typeface="Bitter" panose="00000500000000000000" pitchFamily="50" charset="0"/>
              </a:rPr>
              <a:t>h30 à 15h30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1A1942"/>
              </a:solidFill>
              <a:effectLst/>
              <a:uLnTx/>
              <a:uFillTx/>
              <a:latin typeface="Bitter" panose="00000500000000000000" pitchFamily="50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381EF5-3445-5E03-EC6F-497F19A6A4BF}"/>
              </a:ext>
            </a:extLst>
          </p:cNvPr>
          <p:cNvSpPr txBox="1"/>
          <p:nvPr/>
        </p:nvSpPr>
        <p:spPr>
          <a:xfrm>
            <a:off x="3752981" y="2153264"/>
            <a:ext cx="34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dirty="0">
                <a:solidFill>
                  <a:srgbClr val="E7344C"/>
                </a:solidFill>
                <a:latin typeface="Helvetica" pitchFamily="2" charset="0"/>
              </a:rPr>
              <a:t>WEBINAIRE 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E7344C"/>
              </a:solidFill>
              <a:effectLst/>
              <a:uLnTx/>
              <a:uFillTx/>
              <a:latin typeface="Helvetica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455241B-6F5C-239F-17B5-CA2EF7AB5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555" y="5799411"/>
            <a:ext cx="2659091" cy="91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60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932722"/>
            <a:ext cx="7954108" cy="87930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E7344C"/>
                </a:solidFill>
              </a:rPr>
              <a:t>Qui peut m’accompagner ?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1C7900B-2DFB-0049-5CCD-3C0D57C91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1800" y="2084852"/>
            <a:ext cx="9216595" cy="3840426"/>
          </a:xfrm>
        </p:spPr>
        <p:txBody>
          <a:bodyPr/>
          <a:lstStyle/>
          <a:p>
            <a:r>
              <a:rPr lang="fr-FR" sz="2000" b="1" dirty="0">
                <a:solidFill>
                  <a:srgbClr val="E7344C"/>
                </a:solidFill>
              </a:rPr>
              <a:t>Les syndicats employeurs</a:t>
            </a:r>
          </a:p>
          <a:p>
            <a:endParaRPr lang="fr-FR" sz="2000" b="1" dirty="0">
              <a:solidFill>
                <a:srgbClr val="E7344C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à"/>
            </a:pPr>
            <a:r>
              <a:rPr lang="fr-FR" sz="2000" dirty="0">
                <a:solidFill>
                  <a:srgbClr val="1C1942"/>
                </a:solidFill>
                <a:sym typeface="Wingdings" panose="05000000000000000000" pitchFamily="2" charset="2"/>
              </a:rPr>
              <a:t>A identifier en fonction de la branche de la convention collective </a:t>
            </a:r>
            <a:r>
              <a:rPr lang="fr-FR" sz="2000" dirty="0">
                <a:solidFill>
                  <a:srgbClr val="1C1942"/>
                </a:solidFill>
              </a:rPr>
              <a:t>(ex. </a:t>
            </a:r>
            <a:r>
              <a:rPr lang="fr-FR" sz="2000" dirty="0" err="1">
                <a:solidFill>
                  <a:srgbClr val="1C1942"/>
                </a:solidFill>
              </a:rPr>
              <a:t>Hexopée</a:t>
            </a:r>
            <a:r>
              <a:rPr lang="fr-FR" sz="2000" dirty="0">
                <a:solidFill>
                  <a:srgbClr val="1C1942"/>
                </a:solidFill>
              </a:rPr>
              <a:t>…)</a:t>
            </a: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endParaRPr lang="fr-FR" sz="2000" b="1" dirty="0">
              <a:solidFill>
                <a:srgbClr val="1C1942"/>
              </a:solidFill>
            </a:endParaRPr>
          </a:p>
          <a:p>
            <a:r>
              <a:rPr lang="fr-FR" sz="2000" b="1" dirty="0">
                <a:solidFill>
                  <a:srgbClr val="E7344C"/>
                </a:solidFill>
              </a:rPr>
              <a:t>Les acteurs publics</a:t>
            </a:r>
          </a:p>
          <a:p>
            <a:endParaRPr lang="fr-FR" sz="2000" b="1" dirty="0">
              <a:solidFill>
                <a:srgbClr val="E7344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Etat (direction départementale de l’économie, de l’emploi et des solidarités – DDEETS, direction départementale à la vie associative, SDJES)</a:t>
            </a:r>
          </a:p>
          <a:p>
            <a:endParaRPr lang="fr-FR" sz="2000" dirty="0">
              <a:solidFill>
                <a:srgbClr val="1C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Communes : Adjoint à la vie associative</a:t>
            </a:r>
          </a:p>
          <a:p>
            <a:endParaRPr lang="fr-FR" sz="2000" dirty="0">
              <a:solidFill>
                <a:srgbClr val="1C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Services de l’emploi : Pôle Emploi, Missions Locales, APEC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476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1967" y="566447"/>
            <a:ext cx="7954108" cy="879308"/>
          </a:xfrm>
        </p:spPr>
        <p:txBody>
          <a:bodyPr>
            <a:normAutofit fontScale="85000" lnSpcReduction="10000"/>
          </a:bodyPr>
          <a:lstStyle/>
          <a:p>
            <a:r>
              <a:rPr lang="fr-FR" sz="4000" b="1" dirty="0">
                <a:solidFill>
                  <a:srgbClr val="E7344C"/>
                </a:solidFill>
                <a:latin typeface="Bitter" panose="02000000000000000000" pitchFamily="2" charset="0"/>
              </a:rPr>
              <a:t>De quelles aides je peux bénéficier ?</a:t>
            </a:r>
          </a:p>
          <a:p>
            <a:endParaRPr lang="fr-FR" sz="40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1C7900B-2DFB-0049-5CCD-3C0D57C91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4484" y="2104517"/>
            <a:ext cx="9842910" cy="4463432"/>
          </a:xfrm>
        </p:spPr>
        <p:txBody>
          <a:bodyPr>
            <a:normAutofit/>
          </a:bodyPr>
          <a:lstStyle/>
          <a:p>
            <a:r>
              <a:rPr lang="fr-FR" sz="1600" b="1" dirty="0">
                <a:solidFill>
                  <a:srgbClr val="E7344C"/>
                </a:solidFill>
                <a:latin typeface="Bitter" panose="02000000000000000000" pitchFamily="2" charset="0"/>
              </a:rPr>
              <a:t>Les aides de l’État mobilisables dans le cadre d’un premier emploi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Les parcours emploi compétences (PEC) : un parcours pour toucher les personnes éloignées de l’emploi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1A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Les emplois francs : une aide à l’embauche des salariés résidant dans un quartier prioritaire de la politique de la ville (QPV)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1A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L’alternance : une aide pour « faire sa part » dans la formation des jeunes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1A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Les contrats adultes-relais : réservé au secteur non lucratif et aux +26 ans sans emploi sur des missions de médiation sociale et culturelle visant à améliorer, dans QPV, les relations entre habitants et services publics, et les rapports sociaux dans les espaces publics/collectifs.</a:t>
            </a:r>
            <a:endParaRPr lang="fr-FR" dirty="0">
              <a:solidFill>
                <a:srgbClr val="1A1942"/>
              </a:solidFill>
            </a:endParaRPr>
          </a:p>
          <a:p>
            <a:endParaRPr lang="fr-FR" sz="1600" b="1" dirty="0">
              <a:solidFill>
                <a:srgbClr val="E7344C"/>
              </a:solidFill>
              <a:latin typeface="Bitter" panose="02000000000000000000" pitchFamily="2" charset="0"/>
            </a:endParaRPr>
          </a:p>
          <a:p>
            <a:endParaRPr lang="fr-FR" sz="1600" b="1" dirty="0">
              <a:solidFill>
                <a:srgbClr val="E7344C"/>
              </a:solidFill>
              <a:latin typeface="Bitter" panose="02000000000000000000" pitchFamily="2" charset="0"/>
            </a:endParaRPr>
          </a:p>
          <a:p>
            <a:endParaRPr lang="fr-FR" sz="1600" b="1" dirty="0">
              <a:solidFill>
                <a:srgbClr val="E7344C"/>
              </a:solidFill>
              <a:latin typeface="Bitter" panose="02000000000000000000" pitchFamily="2" charset="0"/>
            </a:endParaRPr>
          </a:p>
          <a:p>
            <a:endParaRPr lang="fr-FR" sz="1600" b="1" dirty="0">
              <a:solidFill>
                <a:srgbClr val="E7344C"/>
              </a:solidFill>
              <a:latin typeface="Bitter" panose="02000000000000000000" pitchFamily="2" charset="0"/>
            </a:endParaRPr>
          </a:p>
          <a:p>
            <a:r>
              <a:rPr lang="fr-FR" sz="1600" b="1" dirty="0">
                <a:solidFill>
                  <a:srgbClr val="E7344C"/>
                </a:solidFill>
                <a:latin typeface="Bitter" panose="02000000000000000000" pitchFamily="2" charset="0"/>
              </a:rPr>
              <a:t>D’autres dispositifs pouvant offrir des pistes</a:t>
            </a:r>
          </a:p>
          <a:p>
            <a:endParaRPr lang="fr-FR" dirty="0"/>
          </a:p>
          <a:p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·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Les </a:t>
            </a:r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opérateurs de compétences :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ils financent l’apprentissage, aident les branches à construire les certifications professionnelles et accompagnent les associations pour définir leurs besoins en formation.  </a:t>
            </a:r>
          </a:p>
          <a:p>
            <a:endParaRPr lang="fr-FR" sz="1400" dirty="0">
              <a:solidFill>
                <a:srgbClr val="1A1942"/>
              </a:solidFill>
            </a:endParaRPr>
          </a:p>
          <a:p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·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</a:t>
            </a:r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Les aides sectorielles : 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FONPEPS, Agence Nationale du Sport, FONJEP …</a:t>
            </a:r>
          </a:p>
          <a:p>
            <a:endParaRPr lang="fr-FR" sz="1400" dirty="0">
              <a:solidFill>
                <a:srgbClr val="1A1942"/>
              </a:solidFill>
            </a:endParaRPr>
          </a:p>
          <a:p>
            <a:endParaRPr lang="fr-FR" sz="1400" dirty="0">
              <a:solidFill>
                <a:srgbClr val="1A1942"/>
              </a:solidFill>
              <a:latin typeface="Bitter" panose="02000000000000000000" pitchFamily="2" charset="0"/>
            </a:endParaRPr>
          </a:p>
          <a:p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· Les aides régionales : 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CAP Asso (CVL), CREAP (HDF) …</a:t>
            </a:r>
          </a:p>
          <a:p>
            <a:endParaRPr lang="fr-FR" sz="1400" dirty="0">
              <a:solidFill>
                <a:srgbClr val="1A1942"/>
              </a:solidFill>
            </a:endParaRPr>
          </a:p>
          <a:p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·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</a:t>
            </a:r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Transitions Pro : 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un parcours d’accompagnement qui permet aux salariés de </a:t>
            </a:r>
            <a:r>
              <a:rPr lang="fr-FR" sz="1400" i="1" dirty="0">
                <a:solidFill>
                  <a:srgbClr val="1A1942"/>
                </a:solidFill>
                <a:latin typeface="Bitter" panose="02000000000000000000" pitchFamily="2" charset="0"/>
              </a:rPr>
              <a:t>changer de voie 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= l’occasion de positionner votre association ?</a:t>
            </a:r>
          </a:p>
          <a:p>
            <a:endParaRPr lang="fr-FR" sz="1400" dirty="0">
              <a:solidFill>
                <a:srgbClr val="1A1942"/>
              </a:solidFill>
            </a:endParaRPr>
          </a:p>
          <a:p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·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</a:t>
            </a:r>
            <a:r>
              <a:rPr lang="fr-FR" sz="1400" b="1" dirty="0">
                <a:solidFill>
                  <a:srgbClr val="1A1942"/>
                </a:solidFill>
                <a:latin typeface="Bitter" panose="02000000000000000000" pitchFamily="2" charset="0"/>
              </a:rPr>
              <a:t>France Active : 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une structure qui peut notamment vous aider à </a:t>
            </a:r>
            <a:r>
              <a:rPr lang="fr-FR" sz="1400" i="1" dirty="0">
                <a:solidFill>
                  <a:srgbClr val="1A1942"/>
                </a:solidFill>
                <a:latin typeface="Bitter" panose="02000000000000000000" pitchFamily="2" charset="0"/>
              </a:rPr>
              <a:t>financer</a:t>
            </a:r>
            <a:r>
              <a:rPr lang="fr-FR" sz="1400" dirty="0">
                <a:solidFill>
                  <a:srgbClr val="1A1942"/>
                </a:solidFill>
                <a:latin typeface="Bitter" panose="02000000000000000000" pitchFamily="2" charset="0"/>
              </a:rPr>
              <a:t> votre premier emploi et vous accompagner. Elle propose des antennes locales.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6774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187019B1-3025-3562-5287-F637EBD53269}"/>
              </a:ext>
            </a:extLst>
          </p:cNvPr>
          <p:cNvSpPr txBox="1"/>
          <p:nvPr/>
        </p:nvSpPr>
        <p:spPr>
          <a:xfrm>
            <a:off x="550606" y="1209367"/>
            <a:ext cx="7836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E7344C"/>
                </a:solidFill>
                <a:latin typeface="Bitter" panose="00000500000000000000" pitchFamily="50" charset="0"/>
              </a:rPr>
              <a:t>Témoignage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CDE8A1-DA55-3CE1-FF49-3B6A76F35357}"/>
              </a:ext>
            </a:extLst>
          </p:cNvPr>
          <p:cNvSpPr txBox="1"/>
          <p:nvPr/>
        </p:nvSpPr>
        <p:spPr>
          <a:xfrm>
            <a:off x="550606" y="2890391"/>
            <a:ext cx="9576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1A1942"/>
                </a:solidFill>
                <a:latin typeface="Helvetica" pitchFamily="2" charset="0"/>
              </a:rPr>
              <a:t>Témoignage de Stéphanie Cante, fondatrice et chargée du développement, Association Le </a:t>
            </a:r>
            <a:r>
              <a:rPr lang="fr-FR" sz="3200" dirty="0" err="1">
                <a:solidFill>
                  <a:srgbClr val="1A1942"/>
                </a:solidFill>
                <a:latin typeface="Helvetica" pitchFamily="2" charset="0"/>
              </a:rPr>
              <a:t>Mazier</a:t>
            </a:r>
            <a:endParaRPr lang="fr-FR" sz="3200" dirty="0">
              <a:solidFill>
                <a:srgbClr val="1A1942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1A1942"/>
                </a:solidFill>
                <a:latin typeface="Helvetica" pitchFamily="2" charset="0"/>
                <a:hlinkClick r:id="rId2"/>
              </a:rPr>
              <a:t>https://www.bocagenumerique.com/</a:t>
            </a:r>
            <a:r>
              <a:rPr lang="fr-FR" sz="3200" dirty="0">
                <a:solidFill>
                  <a:srgbClr val="1A1942"/>
                </a:solidFill>
                <a:latin typeface="Helvetica" pitchFamily="2" charset="0"/>
              </a:rPr>
              <a:t> 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F1D71BC-979F-DD18-5E6F-EF33C44A7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1858" y="4414064"/>
            <a:ext cx="1813771" cy="181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460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187019B1-3025-3562-5287-F637EBD53269}"/>
              </a:ext>
            </a:extLst>
          </p:cNvPr>
          <p:cNvSpPr txBox="1"/>
          <p:nvPr/>
        </p:nvSpPr>
        <p:spPr>
          <a:xfrm>
            <a:off x="513735" y="1058269"/>
            <a:ext cx="7836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E7344C"/>
                </a:solidFill>
                <a:latin typeface="Bitter" panose="00000500000000000000" pitchFamily="50" charset="0"/>
              </a:rPr>
              <a:t>Et la suite 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CDE8A1-DA55-3CE1-FF49-3B6A76F35357}"/>
              </a:ext>
            </a:extLst>
          </p:cNvPr>
          <p:cNvSpPr txBox="1"/>
          <p:nvPr/>
        </p:nvSpPr>
        <p:spPr>
          <a:xfrm>
            <a:off x="513734" y="1906368"/>
            <a:ext cx="11790561" cy="4606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fr-FR" sz="2000" dirty="0">
                <a:solidFill>
                  <a:srgbClr val="1A1942"/>
                </a:solidFill>
                <a:latin typeface="Bitter" panose="00000500000000000000" pitchFamily="50" charset="0"/>
              </a:rPr>
              <a:t>Des actions développées par Les Mouvements associatifs régionaux sur le sujet :</a:t>
            </a:r>
          </a:p>
          <a:p>
            <a:pPr>
              <a:spcAft>
                <a:spcPts val="800"/>
              </a:spcAft>
            </a:pPr>
            <a:endParaRPr lang="fr-FR" sz="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PACA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Webinaire le </a:t>
            </a:r>
            <a:r>
              <a:rPr lang="fr-FR" sz="1600" dirty="0">
                <a:latin typeface="Bitter" panose="00000500000000000000" pitchFamily="50" charset="0"/>
              </a:rPr>
              <a:t>16/11 –Thomas Arlet </a:t>
            </a:r>
            <a:r>
              <a:rPr lang="fr-FR" sz="1600" dirty="0">
                <a:latin typeface="Bitter" panose="00000500000000000000" pitchFamily="50" charset="0"/>
                <a:hlinkClick r:id="rId2"/>
              </a:rPr>
              <a:t>tarlet@lemouvementassociatif.org</a:t>
            </a:r>
            <a:r>
              <a:rPr lang="fr-FR" sz="1600" dirty="0"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Nouvelle Aquitaine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Webinaire le 30/11 de 11h à 12h30 – Amandine </a:t>
            </a:r>
            <a:r>
              <a:rPr lang="fr-FR" sz="1600" dirty="0" err="1">
                <a:solidFill>
                  <a:srgbClr val="1A1942"/>
                </a:solidFill>
                <a:latin typeface="Bitter" panose="00000500000000000000" pitchFamily="50" charset="0"/>
              </a:rPr>
              <a:t>Meyran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3"/>
              </a:rPr>
              <a:t>ameyran@lemouvementassociatif.org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Grand-Est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Formations à Troyes (10) les 15 et 22/11 -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4"/>
              </a:rPr>
              <a:t>https://urlz.fr/nUGc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LMA Champagne-Ardenne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Visio Infos le 28/11 de 18h à 19h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5"/>
              </a:rPr>
              <a:t>contact@lemouvementassociatif-ca.org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LMA Lorraine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Accompagnement au 1</a:t>
            </a:r>
            <a:r>
              <a:rPr lang="fr-FR" sz="1600" baseline="30000" dirty="0">
                <a:solidFill>
                  <a:srgbClr val="1A1942"/>
                </a:solidFill>
                <a:latin typeface="Bitter" panose="00000500000000000000" pitchFamily="50" charset="0"/>
              </a:rPr>
              <a:t>er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emploi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6"/>
              </a:rPr>
              <a:t>lma@lorrainemouvementassociatif.com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Centre Val de Loire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Cécile Belin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7"/>
              </a:rPr>
              <a:t>cbelin@lemouvementassociatif.org</a:t>
            </a:r>
            <a:endParaRPr lang="fr-FR" sz="16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HDF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: Leslie Martin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8"/>
              </a:rPr>
              <a:t>leslie.martin@lmahdf.org</a:t>
            </a:r>
            <a:endParaRPr lang="fr-FR" sz="16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Région Auvergne-Rhône-Alpes :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journée régionale à venir sur l'emploi associatif (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9"/>
              </a:rPr>
              <a:t>démarche PMAE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) –</a:t>
            </a:r>
            <a:b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</a:b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Amélie Peyrard -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10"/>
              </a:rPr>
              <a:t>apeyrard@lemouvementassociatif.org</a:t>
            </a:r>
            <a:endParaRPr lang="fr-FR" sz="16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Autres régions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: 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  <a:hlinkClick r:id="rId11"/>
              </a:rPr>
              <a:t>https://lemouvementassociatif.org/nos-membres/</a:t>
            </a:r>
            <a:r>
              <a:rPr lang="fr-FR" sz="1600" dirty="0">
                <a:solidFill>
                  <a:srgbClr val="1A1942"/>
                </a:solidFill>
                <a:latin typeface="Bitter" panose="00000500000000000000" pitchFamily="50" charset="0"/>
              </a:rPr>
              <a:t> </a:t>
            </a:r>
          </a:p>
          <a:p>
            <a:pPr marL="717550" lvl="2" indent="-26511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1A1942"/>
                </a:solidFill>
                <a:latin typeface="Bitter" panose="00000500000000000000" pitchFamily="50" charset="0"/>
              </a:rPr>
              <a:t>National : </a:t>
            </a:r>
            <a:r>
              <a:rPr lang="fr-FR" sz="1600" dirty="0">
                <a:effectLst/>
                <a:latin typeface="Bitter" panose="00000500000000000000" pitchFamily="50" charset="0"/>
                <a:hlinkClick r:id="rId12" tooltip="mailto:contact@lemouvementassociatif.org"/>
              </a:rPr>
              <a:t>contact@lemouvementassociatif.org</a:t>
            </a:r>
            <a:r>
              <a:rPr lang="fr-FR" sz="1600" dirty="0">
                <a:effectLst/>
                <a:latin typeface="Bitter" panose="00000500000000000000" pitchFamily="50" charset="0"/>
              </a:rPr>
              <a:t> </a:t>
            </a:r>
            <a:endParaRPr lang="fr-FR" sz="1600" dirty="0">
              <a:solidFill>
                <a:srgbClr val="1A1942"/>
              </a:solidFill>
              <a:latin typeface="Bitter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10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187019B1-3025-3562-5287-F637EBD53269}"/>
              </a:ext>
            </a:extLst>
          </p:cNvPr>
          <p:cNvSpPr txBox="1"/>
          <p:nvPr/>
        </p:nvSpPr>
        <p:spPr>
          <a:xfrm>
            <a:off x="503902" y="1062936"/>
            <a:ext cx="7836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E7344C"/>
                </a:solidFill>
                <a:latin typeface="Bitter" panose="00000500000000000000" pitchFamily="50" charset="0"/>
              </a:rPr>
              <a:t>Et la suite 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CDE8A1-DA55-3CE1-FF49-3B6A76F35357}"/>
              </a:ext>
            </a:extLst>
          </p:cNvPr>
          <p:cNvSpPr txBox="1"/>
          <p:nvPr/>
        </p:nvSpPr>
        <p:spPr>
          <a:xfrm>
            <a:off x="362389" y="2111536"/>
            <a:ext cx="100008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2438" lvl="2" indent="-452438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1A1942"/>
                </a:solidFill>
                <a:latin typeface="Bitter" panose="00000500000000000000" pitchFamily="50" charset="0"/>
              </a:rPr>
              <a:t>Envoi d’un panorama des aides nationales, régionales et de l’offre d’accompagnement </a:t>
            </a:r>
            <a:endParaRPr lang="fr-FR" sz="2800" dirty="0">
              <a:solidFill>
                <a:srgbClr val="1A1942"/>
              </a:solidFill>
              <a:highlight>
                <a:srgbClr val="FFFF00"/>
              </a:highlight>
              <a:latin typeface="Bitter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1A1942"/>
                </a:solidFill>
                <a:latin typeface="Bitter" panose="00000500000000000000" pitchFamily="50" charset="0"/>
              </a:rPr>
              <a:t>D’autres webinaires nationaux sur des sujets communs</a:t>
            </a:r>
          </a:p>
          <a:p>
            <a:endParaRPr lang="fr-FR" sz="2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1A1942"/>
                </a:solidFill>
                <a:latin typeface="Bitter" panose="00000500000000000000" pitchFamily="50" charset="0"/>
              </a:rPr>
              <a:t>Une réflexion en cours sur la reprise dans la plateforme en ligne Cap Asso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200" dirty="0">
              <a:solidFill>
                <a:srgbClr val="1A1942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6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34A227-DE83-4BBC-8AD5-F994184E28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5947" y="1764464"/>
            <a:ext cx="9601067" cy="2038947"/>
          </a:xfrm>
        </p:spPr>
        <p:txBody>
          <a:bodyPr/>
          <a:lstStyle/>
          <a:p>
            <a:r>
              <a:rPr lang="fr-FR" sz="2267" b="0" dirty="0"/>
              <a:t>Merci de vous renommer en indiquant votre Nom ET Prénom :</a:t>
            </a:r>
          </a:p>
          <a:p>
            <a:endParaRPr lang="fr-FR" sz="2667" dirty="0"/>
          </a:p>
          <a:p>
            <a:r>
              <a:rPr lang="fr-FR" sz="2267" dirty="0"/>
              <a:t>en suivant les étapes suivantes :</a:t>
            </a:r>
          </a:p>
          <a:p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7C44021F-085F-4056-AE74-B216E177A193}"/>
              </a:ext>
            </a:extLst>
          </p:cNvPr>
          <p:cNvSpPr txBox="1">
            <a:spLocks/>
          </p:cNvSpPr>
          <p:nvPr/>
        </p:nvSpPr>
        <p:spPr>
          <a:xfrm>
            <a:off x="990319" y="3577026"/>
            <a:ext cx="2176700" cy="777086"/>
          </a:xfrm>
          <a:prstGeom prst="rect">
            <a:avLst/>
          </a:prstGeom>
          <a:noFill/>
        </p:spPr>
        <p:txBody>
          <a:bodyPr vert="horz" lIns="121920" tIns="60960" rIns="121920" bIns="6096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tter" panose="00000500000000000000" pitchFamily="50" charset="0"/>
                <a:ea typeface="+mj-ea"/>
                <a:cs typeface="+mj-cs"/>
              </a:rPr>
              <a:t>Cliquer sur Participants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E18B4E5-E8E3-498B-BC4C-CEF7D0521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441" y="4479654"/>
            <a:ext cx="1644491" cy="100378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FC58C11-9F5B-489D-BBEA-F566D3A19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019" y="3651886"/>
            <a:ext cx="680944" cy="662200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3F51ED74-E968-4F04-AFDB-1A75A512CF65}"/>
              </a:ext>
            </a:extLst>
          </p:cNvPr>
          <p:cNvSpPr txBox="1">
            <a:spLocks/>
          </p:cNvSpPr>
          <p:nvPr/>
        </p:nvSpPr>
        <p:spPr>
          <a:xfrm>
            <a:off x="3777678" y="3543456"/>
            <a:ext cx="3175069" cy="879060"/>
          </a:xfrm>
          <a:prstGeom prst="rect">
            <a:avLst/>
          </a:prstGeom>
          <a:noFill/>
        </p:spPr>
        <p:txBody>
          <a:bodyPr vert="horz" lIns="121920" tIns="60960" rIns="121920" bIns="6096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tter" panose="00000500000000000000" pitchFamily="50" charset="0"/>
                <a:ea typeface="+mj-ea"/>
                <a:cs typeface="+mj-cs"/>
              </a:rPr>
              <a:t>Cliquer sur le plus à droite de votre nom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D24A4ED-FE58-46A8-8B63-94C3670B0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7736" y="4467295"/>
            <a:ext cx="3701280" cy="96588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5C83486-86ED-4CE5-8301-4BEA50425D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9016" y="3664759"/>
            <a:ext cx="706795" cy="699269"/>
          </a:xfrm>
          <a:prstGeom prst="rect">
            <a:avLst/>
          </a:prstGeom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83B31500-6EC4-4819-BE1D-4EEB4C990F51}"/>
              </a:ext>
            </a:extLst>
          </p:cNvPr>
          <p:cNvSpPr txBox="1">
            <a:spLocks/>
          </p:cNvSpPr>
          <p:nvPr/>
        </p:nvSpPr>
        <p:spPr>
          <a:xfrm>
            <a:off x="7563406" y="3520930"/>
            <a:ext cx="2764781" cy="989129"/>
          </a:xfrm>
          <a:prstGeom prst="rect">
            <a:avLst/>
          </a:prstGeom>
          <a:noFill/>
        </p:spPr>
        <p:txBody>
          <a:bodyPr vert="horz" lIns="121920" tIns="60960" rIns="121920" bIns="6096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tter" panose="00000500000000000000" pitchFamily="50" charset="0"/>
                <a:ea typeface="+mj-ea"/>
                <a:cs typeface="+mj-cs"/>
              </a:rPr>
              <a:t>Cliquer sur Renommer avec nom + organisation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7B1A8AF-9C73-4F62-AEBA-FE9441B4BE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2351" y="4689764"/>
            <a:ext cx="3020555" cy="743419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E136D50F-C1F7-4646-BB37-CCB7141CEDFD}"/>
              </a:ext>
            </a:extLst>
          </p:cNvPr>
          <p:cNvSpPr txBox="1"/>
          <p:nvPr/>
        </p:nvSpPr>
        <p:spPr>
          <a:xfrm>
            <a:off x="385947" y="643095"/>
            <a:ext cx="2407495" cy="10964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8930313-FAA4-4D15-9665-6EF9FC4970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055" y="3490524"/>
            <a:ext cx="757458" cy="77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D0F0FB-00C3-46FE-85DB-7D15998DBE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06089" y="2422986"/>
            <a:ext cx="10273141" cy="3840427"/>
          </a:xfrm>
        </p:spPr>
        <p:txBody>
          <a:bodyPr numCol="3"/>
          <a:lstStyle/>
          <a:p>
            <a:endParaRPr lang="fr-FR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pPr algn="ctr"/>
            <a:endParaRPr lang="fr-FR" sz="1467" b="1" dirty="0"/>
          </a:p>
          <a:p>
            <a:pPr algn="ctr"/>
            <a:endParaRPr lang="fr-FR" sz="2000" b="1" dirty="0"/>
          </a:p>
          <a:p>
            <a:pPr marL="228594" indent="-228594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E7E770-66BC-4B3E-A2EC-6B5A445DA4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644692"/>
            <a:ext cx="5280157" cy="1248667"/>
          </a:xfrm>
        </p:spPr>
        <p:txBody>
          <a:bodyPr/>
          <a:lstStyle/>
          <a:p>
            <a:r>
              <a:rPr lang="fr-FR" sz="2000" b="1" dirty="0"/>
              <a:t>Quelques règles de modération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Encre 1">
                <a:extLst>
                  <a:ext uri="{FF2B5EF4-FFF2-40B4-BE49-F238E27FC236}">
                    <a16:creationId xmlns:a16="http://schemas.microsoft.com/office/drawing/2014/main" id="{79D0DF32-FA51-4A7A-9DE9-13ECB69B7D5B}"/>
                  </a:ext>
                </a:extLst>
              </p14:cNvPr>
              <p14:cNvContentPartPr/>
              <p14:nvPr/>
            </p14:nvContentPartPr>
            <p14:xfrm>
              <a:off x="1431227" y="2537280"/>
              <a:ext cx="480" cy="480"/>
            </p14:xfrm>
          </p:contentPart>
        </mc:Choice>
        <mc:Fallback xmlns="">
          <p:pic>
            <p:nvPicPr>
              <p:cNvPr id="2" name="Encre 1">
                <a:extLst>
                  <a:ext uri="{FF2B5EF4-FFF2-40B4-BE49-F238E27FC236}">
                    <a16:creationId xmlns:a16="http://schemas.microsoft.com/office/drawing/2014/main" id="{79D0DF32-FA51-4A7A-9DE9-13ECB69B7D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9227" y="2525280"/>
                <a:ext cx="24000" cy="2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e 30">
            <a:extLst>
              <a:ext uri="{FF2B5EF4-FFF2-40B4-BE49-F238E27FC236}">
                <a16:creationId xmlns:a16="http://schemas.microsoft.com/office/drawing/2014/main" id="{967C5D3E-313A-452C-BA02-525693947302}"/>
              </a:ext>
            </a:extLst>
          </p:cNvPr>
          <p:cNvGrpSpPr/>
          <p:nvPr/>
        </p:nvGrpSpPr>
        <p:grpSpPr>
          <a:xfrm>
            <a:off x="3076187" y="3430080"/>
            <a:ext cx="480" cy="480"/>
            <a:chOff x="2307140" y="257256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5" name="Encre 24">
                  <a:extLst>
                    <a:ext uri="{FF2B5EF4-FFF2-40B4-BE49-F238E27FC236}">
                      <a16:creationId xmlns:a16="http://schemas.microsoft.com/office/drawing/2014/main" id="{4D216DF8-017C-4D4F-8953-FDAA73087E7F}"/>
                    </a:ext>
                  </a:extLst>
                </p14:cNvPr>
                <p14:cNvContentPartPr/>
                <p14:nvPr/>
              </p14:nvContentPartPr>
              <p14:xfrm>
                <a:off x="2307140" y="2572560"/>
                <a:ext cx="360" cy="360"/>
              </p14:xfrm>
            </p:contentPart>
          </mc:Choice>
          <mc:Fallback xmlns="">
            <p:pic>
              <p:nvPicPr>
                <p:cNvPr id="25" name="Encre 24">
                  <a:extLst>
                    <a:ext uri="{FF2B5EF4-FFF2-40B4-BE49-F238E27FC236}">
                      <a16:creationId xmlns:a16="http://schemas.microsoft.com/office/drawing/2014/main" id="{4D216DF8-017C-4D4F-8953-FDAA73087E7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298140" y="25635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0B586414-620E-4748-9B22-048A47CF52D7}"/>
                    </a:ext>
                  </a:extLst>
                </p14:cNvPr>
                <p14:cNvContentPartPr/>
                <p14:nvPr/>
              </p14:nvContentPartPr>
              <p14:xfrm>
                <a:off x="2307140" y="2572560"/>
                <a:ext cx="360" cy="360"/>
              </p14:xfrm>
            </p:contentPart>
          </mc:Choice>
          <mc:Fallback xmlns="">
            <p:pic>
              <p:nvPicPr>
                <p:cNvPr id="26" name="Encre 25">
                  <a:extLst>
                    <a:ext uri="{FF2B5EF4-FFF2-40B4-BE49-F238E27FC236}">
                      <a16:creationId xmlns:a16="http://schemas.microsoft.com/office/drawing/2014/main" id="{0B586414-620E-4748-9B22-048A47CF52D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298140" y="25635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7" name="Encre 26">
                  <a:extLst>
                    <a:ext uri="{FF2B5EF4-FFF2-40B4-BE49-F238E27FC236}">
                      <a16:creationId xmlns:a16="http://schemas.microsoft.com/office/drawing/2014/main" id="{22ED45D7-86EF-43A8-A878-FAE2B103B03C}"/>
                    </a:ext>
                  </a:extLst>
                </p14:cNvPr>
                <p14:cNvContentPartPr/>
                <p14:nvPr/>
              </p14:nvContentPartPr>
              <p14:xfrm>
                <a:off x="2307140" y="2572560"/>
                <a:ext cx="360" cy="360"/>
              </p14:xfrm>
            </p:contentPart>
          </mc:Choice>
          <mc:Fallback xmlns="">
            <p:pic>
              <p:nvPicPr>
                <p:cNvPr id="27" name="Encre 26">
                  <a:extLst>
                    <a:ext uri="{FF2B5EF4-FFF2-40B4-BE49-F238E27FC236}">
                      <a16:creationId xmlns:a16="http://schemas.microsoft.com/office/drawing/2014/main" id="{22ED45D7-86EF-43A8-A878-FAE2B103B03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298140" y="25635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583F9871-E2E8-4C5F-8D7B-A4E18F6B48EB}"/>
              </a:ext>
            </a:extLst>
          </p:cNvPr>
          <p:cNvGrpSpPr/>
          <p:nvPr/>
        </p:nvGrpSpPr>
        <p:grpSpPr>
          <a:xfrm>
            <a:off x="1375067" y="3160800"/>
            <a:ext cx="480" cy="480"/>
            <a:chOff x="1031300" y="237060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8" name="Encre 27">
                  <a:extLst>
                    <a:ext uri="{FF2B5EF4-FFF2-40B4-BE49-F238E27FC236}">
                      <a16:creationId xmlns:a16="http://schemas.microsoft.com/office/drawing/2014/main" id="{20C523A0-723F-4B0C-AF51-A673E3DEF36D}"/>
                    </a:ext>
                  </a:extLst>
                </p14:cNvPr>
                <p14:cNvContentPartPr/>
                <p14:nvPr/>
              </p14:nvContentPartPr>
              <p14:xfrm>
                <a:off x="1031300" y="2370600"/>
                <a:ext cx="360" cy="360"/>
              </p14:xfrm>
            </p:contentPart>
          </mc:Choice>
          <mc:Fallback xmlns="">
            <p:pic>
              <p:nvPicPr>
                <p:cNvPr id="28" name="Encre 27">
                  <a:extLst>
                    <a:ext uri="{FF2B5EF4-FFF2-40B4-BE49-F238E27FC236}">
                      <a16:creationId xmlns:a16="http://schemas.microsoft.com/office/drawing/2014/main" id="{20C523A0-723F-4B0C-AF51-A673E3DEF36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22300" y="23616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9" name="Encre 28">
                  <a:extLst>
                    <a:ext uri="{FF2B5EF4-FFF2-40B4-BE49-F238E27FC236}">
                      <a16:creationId xmlns:a16="http://schemas.microsoft.com/office/drawing/2014/main" id="{DF14B94F-D0E2-4750-910A-18F2EE07DF7F}"/>
                    </a:ext>
                  </a:extLst>
                </p14:cNvPr>
                <p14:cNvContentPartPr/>
                <p14:nvPr/>
              </p14:nvContentPartPr>
              <p14:xfrm>
                <a:off x="1031300" y="2370600"/>
                <a:ext cx="360" cy="360"/>
              </p14:xfrm>
            </p:contentPart>
          </mc:Choice>
          <mc:Fallback xmlns="">
            <p:pic>
              <p:nvPicPr>
                <p:cNvPr id="29" name="Encre 28">
                  <a:extLst>
                    <a:ext uri="{FF2B5EF4-FFF2-40B4-BE49-F238E27FC236}">
                      <a16:creationId xmlns:a16="http://schemas.microsoft.com/office/drawing/2014/main" id="{DF14B94F-D0E2-4750-910A-18F2EE07DF7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22300" y="23616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916E3D53-4879-450B-8A48-BEEB4B63FA41}"/>
              </a:ext>
            </a:extLst>
          </p:cNvPr>
          <p:cNvGrpSpPr/>
          <p:nvPr/>
        </p:nvGrpSpPr>
        <p:grpSpPr>
          <a:xfrm>
            <a:off x="2211707" y="3883680"/>
            <a:ext cx="480" cy="480"/>
            <a:chOff x="1658780" y="291276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32" name="Encre 31">
                  <a:extLst>
                    <a:ext uri="{FF2B5EF4-FFF2-40B4-BE49-F238E27FC236}">
                      <a16:creationId xmlns:a16="http://schemas.microsoft.com/office/drawing/2014/main" id="{99C3A18B-84E8-4CBA-B6C6-207F93EC7043}"/>
                    </a:ext>
                  </a:extLst>
                </p14:cNvPr>
                <p14:cNvContentPartPr/>
                <p14:nvPr/>
              </p14:nvContentPartPr>
              <p14:xfrm>
                <a:off x="1658780" y="2912760"/>
                <a:ext cx="360" cy="360"/>
              </p14:xfrm>
            </p:contentPart>
          </mc:Choice>
          <mc:Fallback xmlns="">
            <p:pic>
              <p:nvPicPr>
                <p:cNvPr id="32" name="Encre 31">
                  <a:extLst>
                    <a:ext uri="{FF2B5EF4-FFF2-40B4-BE49-F238E27FC236}">
                      <a16:creationId xmlns:a16="http://schemas.microsoft.com/office/drawing/2014/main" id="{99C3A18B-84E8-4CBA-B6C6-207F93EC704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49780" y="29037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3" name="Encre 32">
                  <a:extLst>
                    <a:ext uri="{FF2B5EF4-FFF2-40B4-BE49-F238E27FC236}">
                      <a16:creationId xmlns:a16="http://schemas.microsoft.com/office/drawing/2014/main" id="{C8D64463-57F6-419E-A64D-C3F8F12641ED}"/>
                    </a:ext>
                  </a:extLst>
                </p14:cNvPr>
                <p14:cNvContentPartPr/>
                <p14:nvPr/>
              </p14:nvContentPartPr>
              <p14:xfrm>
                <a:off x="1658780" y="2912760"/>
                <a:ext cx="360" cy="360"/>
              </p14:xfrm>
            </p:contentPart>
          </mc:Choice>
          <mc:Fallback xmlns="">
            <p:pic>
              <p:nvPicPr>
                <p:cNvPr id="33" name="Encre 32">
                  <a:extLst>
                    <a:ext uri="{FF2B5EF4-FFF2-40B4-BE49-F238E27FC236}">
                      <a16:creationId xmlns:a16="http://schemas.microsoft.com/office/drawing/2014/main" id="{C8D64463-57F6-419E-A64D-C3F8F12641E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49780" y="29037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4" name="Encre 33">
                  <a:extLst>
                    <a:ext uri="{FF2B5EF4-FFF2-40B4-BE49-F238E27FC236}">
                      <a16:creationId xmlns:a16="http://schemas.microsoft.com/office/drawing/2014/main" id="{ED9633CB-CBA6-4855-A8FF-EDB487EC2F53}"/>
                    </a:ext>
                  </a:extLst>
                </p14:cNvPr>
                <p14:cNvContentPartPr/>
                <p14:nvPr/>
              </p14:nvContentPartPr>
              <p14:xfrm>
                <a:off x="1658780" y="2912760"/>
                <a:ext cx="360" cy="360"/>
              </p14:xfrm>
            </p:contentPart>
          </mc:Choice>
          <mc:Fallback xmlns="">
            <p:pic>
              <p:nvPicPr>
                <p:cNvPr id="34" name="Encre 33">
                  <a:extLst>
                    <a:ext uri="{FF2B5EF4-FFF2-40B4-BE49-F238E27FC236}">
                      <a16:creationId xmlns:a16="http://schemas.microsoft.com/office/drawing/2014/main" id="{ED9633CB-CBA6-4855-A8FF-EDB487EC2F5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49780" y="29037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5C3B8023-BFA6-428A-A6F3-B0CB9610889A}"/>
              </a:ext>
            </a:extLst>
          </p:cNvPr>
          <p:cNvGrpSpPr/>
          <p:nvPr/>
        </p:nvGrpSpPr>
        <p:grpSpPr>
          <a:xfrm>
            <a:off x="2735387" y="4152960"/>
            <a:ext cx="480" cy="480"/>
            <a:chOff x="2051540" y="311472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6" name="Encre 35">
                  <a:extLst>
                    <a:ext uri="{FF2B5EF4-FFF2-40B4-BE49-F238E27FC236}">
                      <a16:creationId xmlns:a16="http://schemas.microsoft.com/office/drawing/2014/main" id="{A9FE2BA8-A6C9-4294-804A-AC292A6127C3}"/>
                    </a:ext>
                  </a:extLst>
                </p14:cNvPr>
                <p14:cNvContentPartPr/>
                <p14:nvPr/>
              </p14:nvContentPartPr>
              <p14:xfrm>
                <a:off x="2051540" y="3114720"/>
                <a:ext cx="360" cy="360"/>
              </p14:xfrm>
            </p:contentPart>
          </mc:Choice>
          <mc:Fallback xmlns="">
            <p:pic>
              <p:nvPicPr>
                <p:cNvPr id="36" name="Encre 35">
                  <a:extLst>
                    <a:ext uri="{FF2B5EF4-FFF2-40B4-BE49-F238E27FC236}">
                      <a16:creationId xmlns:a16="http://schemas.microsoft.com/office/drawing/2014/main" id="{A9FE2BA8-A6C9-4294-804A-AC292A6127C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42540" y="31057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7" name="Encre 36">
                  <a:extLst>
                    <a:ext uri="{FF2B5EF4-FFF2-40B4-BE49-F238E27FC236}">
                      <a16:creationId xmlns:a16="http://schemas.microsoft.com/office/drawing/2014/main" id="{733BA2C9-857D-49B1-8FA0-647802850FD3}"/>
                    </a:ext>
                  </a:extLst>
                </p14:cNvPr>
                <p14:cNvContentPartPr/>
                <p14:nvPr/>
              </p14:nvContentPartPr>
              <p14:xfrm>
                <a:off x="2051540" y="3114720"/>
                <a:ext cx="360" cy="360"/>
              </p14:xfrm>
            </p:contentPart>
          </mc:Choice>
          <mc:Fallback xmlns="">
            <p:pic>
              <p:nvPicPr>
                <p:cNvPr id="37" name="Encre 36">
                  <a:extLst>
                    <a:ext uri="{FF2B5EF4-FFF2-40B4-BE49-F238E27FC236}">
                      <a16:creationId xmlns:a16="http://schemas.microsoft.com/office/drawing/2014/main" id="{733BA2C9-857D-49B1-8FA0-647802850FD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42540" y="31057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8" name="Encre 37">
                  <a:extLst>
                    <a:ext uri="{FF2B5EF4-FFF2-40B4-BE49-F238E27FC236}">
                      <a16:creationId xmlns:a16="http://schemas.microsoft.com/office/drawing/2014/main" id="{F26E6246-EE62-49B8-B1E5-3E63DFC73AFE}"/>
                    </a:ext>
                  </a:extLst>
                </p14:cNvPr>
                <p14:cNvContentPartPr/>
                <p14:nvPr/>
              </p14:nvContentPartPr>
              <p14:xfrm>
                <a:off x="2051540" y="3114720"/>
                <a:ext cx="360" cy="360"/>
              </p14:xfrm>
            </p:contentPart>
          </mc:Choice>
          <mc:Fallback xmlns="">
            <p:pic>
              <p:nvPicPr>
                <p:cNvPr id="38" name="Encre 37">
                  <a:extLst>
                    <a:ext uri="{FF2B5EF4-FFF2-40B4-BE49-F238E27FC236}">
                      <a16:creationId xmlns:a16="http://schemas.microsoft.com/office/drawing/2014/main" id="{F26E6246-EE62-49B8-B1E5-3E63DFC73AF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42540" y="31057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4" name="Image 23">
            <a:extLst>
              <a:ext uri="{FF2B5EF4-FFF2-40B4-BE49-F238E27FC236}">
                <a16:creationId xmlns:a16="http://schemas.microsoft.com/office/drawing/2014/main" id="{B2EBF4BC-52D2-4BFF-A0C2-56AB5CAAA54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35387" y="2173326"/>
            <a:ext cx="880590" cy="905749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8A2AC868-E677-43B3-AF9B-638EE59C3D8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46080" y="2275930"/>
            <a:ext cx="926007" cy="900521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E9ABB42A-3889-4D32-A5E6-79EA4A5C2447}"/>
              </a:ext>
            </a:extLst>
          </p:cNvPr>
          <p:cNvSpPr txBox="1"/>
          <p:nvPr/>
        </p:nvSpPr>
        <p:spPr>
          <a:xfrm>
            <a:off x="1431227" y="3318781"/>
            <a:ext cx="33880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892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344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Pour les questions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E7344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privilégier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7344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 module Q. et R.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07DCBDC-ABE6-4230-B771-2F9C24EB135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16693" y="4343200"/>
            <a:ext cx="1314966" cy="133226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43C2BD1-36F3-4759-8750-399D4EBF52B9}"/>
              </a:ext>
            </a:extLst>
          </p:cNvPr>
          <p:cNvSpPr txBox="1"/>
          <p:nvPr/>
        </p:nvSpPr>
        <p:spPr>
          <a:xfrm>
            <a:off x="6427785" y="3342722"/>
            <a:ext cx="2418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E73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Pour faciliter la diffusion de l’information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C6123F9-BAF5-4FB9-9CA4-87CD33758593}"/>
              </a:ext>
            </a:extLst>
          </p:cNvPr>
          <p:cNvSpPr txBox="1"/>
          <p:nvPr/>
        </p:nvSpPr>
        <p:spPr>
          <a:xfrm>
            <a:off x="5642263" y="4598594"/>
            <a:ext cx="4859648" cy="987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 webinaire va être enregistré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 vous vous êtes inscrits pour recevrez l’ensemble des supports liés à ce webinaire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B51CBF-C371-B2B5-C7A9-3AE05C584B1F}"/>
              </a:ext>
            </a:extLst>
          </p:cNvPr>
          <p:cNvSpPr txBox="1"/>
          <p:nvPr/>
        </p:nvSpPr>
        <p:spPr>
          <a:xfrm>
            <a:off x="353961" y="6117299"/>
            <a:ext cx="1021106" cy="6571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34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0961" y="1077311"/>
            <a:ext cx="9297086" cy="682663"/>
          </a:xfrm>
        </p:spPr>
        <p:txBody>
          <a:bodyPr>
            <a:normAutofit lnSpcReduction="10000"/>
          </a:bodyPr>
          <a:lstStyle/>
          <a:p>
            <a:r>
              <a:rPr lang="fr-FR" sz="4000" b="1" dirty="0">
                <a:solidFill>
                  <a:srgbClr val="E7344C"/>
                </a:solidFill>
              </a:rPr>
              <a:t>Au programme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BDFC48-8285-DA10-9FE0-C716A6B71202}"/>
              </a:ext>
            </a:extLst>
          </p:cNvPr>
          <p:cNvSpPr txBox="1"/>
          <p:nvPr/>
        </p:nvSpPr>
        <p:spPr>
          <a:xfrm>
            <a:off x="570271" y="2090275"/>
            <a:ext cx="87015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Pourquoi embaucher 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Les obligations de l’employeur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La particularité des employeurs associatif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Qui peut m’accompagner 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De quelles aides je peux bénéficier 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Quel retour d’expérience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558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87ED949-5535-A859-2387-39D01A81FE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9694" y="2175086"/>
            <a:ext cx="4081635" cy="38354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tter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tter" panose="00000500000000000000" pitchFamily="50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fr-FR" sz="2400" dirty="0">
              <a:solidFill>
                <a:srgbClr val="E7344C"/>
              </a:solidFill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9694" y="935067"/>
            <a:ext cx="9297086" cy="751489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E7344C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Nos </a:t>
            </a:r>
            <a:r>
              <a:rPr lang="fr-FR" sz="4000" b="1" dirty="0" err="1">
                <a:solidFill>
                  <a:srgbClr val="E7344C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intervenant.e.s</a:t>
            </a:r>
            <a:r>
              <a:rPr lang="fr-FR" sz="4000" b="1" dirty="0">
                <a:solidFill>
                  <a:srgbClr val="FF0000"/>
                </a:solidFill>
                <a:latin typeface="Bitter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kumimoji="0" lang="fr-FR" sz="2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tter" panose="00000500000000000000" pitchFamily="50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6EF6336-0C8C-4391-9556-7A763B3F3AFC}"/>
              </a:ext>
            </a:extLst>
          </p:cNvPr>
          <p:cNvSpPr txBox="1"/>
          <p:nvPr/>
        </p:nvSpPr>
        <p:spPr>
          <a:xfrm>
            <a:off x="598812" y="2138092"/>
            <a:ext cx="80668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Thomas </a:t>
            </a:r>
            <a:r>
              <a:rPr lang="fr-FR" sz="2400" dirty="0" err="1">
                <a:solidFill>
                  <a:srgbClr val="1A1942"/>
                </a:solidFill>
                <a:latin typeface="Bitter" panose="00000500000000000000" pitchFamily="50" charset="0"/>
              </a:rPr>
              <a:t>Desmettre</a:t>
            </a: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, directeur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Déborah </a:t>
            </a:r>
            <a:r>
              <a:rPr lang="fr-FR" sz="2400" dirty="0" err="1">
                <a:solidFill>
                  <a:srgbClr val="1A1942"/>
                </a:solidFill>
                <a:latin typeface="Bitter" panose="00000500000000000000" pitchFamily="50" charset="0"/>
              </a:rPr>
              <a:t>Tesi</a:t>
            </a:r>
            <a:r>
              <a:rPr lang="fr-FR" sz="2400" dirty="0">
                <a:solidFill>
                  <a:srgbClr val="1A1942"/>
                </a:solidFill>
                <a:latin typeface="Bitter" panose="00000500000000000000" pitchFamily="50" charset="0"/>
              </a:rPr>
              <a:t>, chargée de 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endParaRPr lang="fr-FR" sz="24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endParaRPr lang="fr-FR" sz="10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endParaRPr lang="fr-FR" sz="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1A1942"/>
                </a:solidFill>
                <a:effectLst/>
                <a:latin typeface="Bitter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Stéphanie Cante - fondatrice du projet</a:t>
            </a:r>
          </a:p>
          <a:p>
            <a:r>
              <a:rPr lang="fr-FR" sz="2400" dirty="0">
                <a:solidFill>
                  <a:srgbClr val="1A1942"/>
                </a:solidFill>
                <a:effectLst/>
                <a:latin typeface="Bitter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et chargée de son développement </a:t>
            </a:r>
            <a:endParaRPr lang="fr-FR" sz="24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r>
              <a:rPr lang="fr-FR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6E48CB-D42A-CE4A-0762-0BCBEE953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4420" y="1865357"/>
            <a:ext cx="2360006" cy="100300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4F82DB1-DAE3-F64B-6F10-D4F92E8C1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601" y="2872022"/>
            <a:ext cx="1235943" cy="123942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39105A3-C657-5C37-C720-01FB4A17CF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087" y="4522922"/>
            <a:ext cx="1365502" cy="136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2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1297" y="703685"/>
            <a:ext cx="9297086" cy="682663"/>
          </a:xfrm>
        </p:spPr>
        <p:txBody>
          <a:bodyPr>
            <a:normAutofit fontScale="92500"/>
          </a:bodyPr>
          <a:lstStyle/>
          <a:p>
            <a:r>
              <a:rPr lang="fr-FR" sz="4000" b="1" dirty="0">
                <a:solidFill>
                  <a:srgbClr val="E7344C"/>
                </a:solidFill>
              </a:rPr>
              <a:t>Le lancement d’un cycle de webinaires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BDFC48-8285-DA10-9FE0-C716A6B71202}"/>
              </a:ext>
            </a:extLst>
          </p:cNvPr>
          <p:cNvSpPr txBox="1"/>
          <p:nvPr/>
        </p:nvSpPr>
        <p:spPr>
          <a:xfrm>
            <a:off x="580103" y="1991952"/>
            <a:ext cx="87015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 err="1">
                <a:solidFill>
                  <a:srgbClr val="1A1942"/>
                </a:solidFill>
                <a:latin typeface="Bitter" panose="00000500000000000000" pitchFamily="50" charset="0"/>
              </a:rPr>
              <a:t>Co-construit</a:t>
            </a:r>
            <a:r>
              <a:rPr lang="fr-FR" sz="2000" dirty="0">
                <a:solidFill>
                  <a:srgbClr val="1A1942"/>
                </a:solidFill>
                <a:latin typeface="Bitter" panose="00000500000000000000" pitchFamily="50" charset="0"/>
              </a:rPr>
              <a:t> avec Les Mouvements associatifs régionaux investis ou souhaitant s’investir sur la question des associations primo-employeuses</a:t>
            </a:r>
          </a:p>
          <a:p>
            <a:pPr algn="just"/>
            <a:endParaRPr lang="fr-FR" sz="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A1942"/>
                </a:solidFill>
                <a:latin typeface="Bitter" panose="00000500000000000000" pitchFamily="50" charset="0"/>
              </a:rPr>
              <a:t>Né de l’impulsion de la reprise d’une plateforme en ligne intitulée « Cap asso » que nous souhaitons faire évoluer pour en faire une plateforme ressource pour les primo-employeurs</a:t>
            </a:r>
          </a:p>
          <a:p>
            <a:pPr algn="just"/>
            <a:endParaRPr lang="fr-FR" sz="800" dirty="0">
              <a:solidFill>
                <a:srgbClr val="1A1942"/>
              </a:solidFill>
              <a:latin typeface="Bitter" panose="00000500000000000000" pitchFamily="50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A1942"/>
                </a:solidFill>
                <a:latin typeface="Bitter" panose="00000500000000000000" pitchFamily="50" charset="0"/>
              </a:rPr>
              <a:t>Sur les questions de recherche sur le sujet, se référer à l’étude intitulée « L’épreuve du premier salarié dans le monde associatif », </a:t>
            </a:r>
            <a:r>
              <a:rPr lang="fr-FR" sz="2000" b="0" i="0" dirty="0">
                <a:solidFill>
                  <a:srgbClr val="1A1942"/>
                </a:solidFill>
                <a:effectLst/>
                <a:latin typeface="Bitter" panose="00000500000000000000" pitchFamily="50" charset="0"/>
              </a:rPr>
              <a:t>Amélie ARTIS, université Grenoble Alpes, CNRS, Sciences Po Grenoble, PACTE, Philippe URVOA, Dédale, l’emploi social et solidaire – Vecteur Activités</a:t>
            </a:r>
            <a:endParaRPr lang="fr-FR" sz="2000" dirty="0">
              <a:solidFill>
                <a:srgbClr val="1A1942"/>
              </a:solidFill>
              <a:latin typeface="Bitter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3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87ED949-5535-A859-2387-39D01A81FE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9311" y="2099745"/>
            <a:ext cx="5930100" cy="486411"/>
          </a:xfrm>
        </p:spPr>
        <p:txBody>
          <a:bodyPr>
            <a:noAutofit/>
          </a:bodyPr>
          <a:lstStyle/>
          <a:p>
            <a:r>
              <a:rPr lang="fr-FR" sz="3000" dirty="0">
                <a:solidFill>
                  <a:srgbClr val="1A1942"/>
                </a:solidFill>
              </a:rPr>
              <a:t>Pourquoi embaucher ? 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371" y="910163"/>
            <a:ext cx="9656097" cy="75148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E7344C"/>
                </a:solidFill>
              </a:rPr>
              <a:t>Avant de créer un premier emploi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6624E31-70A8-CF45-3E46-765A4D689656}"/>
              </a:ext>
            </a:extLst>
          </p:cNvPr>
          <p:cNvSpPr txBox="1"/>
          <p:nvPr/>
        </p:nvSpPr>
        <p:spPr>
          <a:xfrm>
            <a:off x="539311" y="3004586"/>
            <a:ext cx="9440216" cy="3288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Bitter" panose="00000500000000000000" pitchFamily="50" charset="0"/>
              </a:rPr>
              <a:t>Quel est notre projet associatif ?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Bitter" panose="00000500000000000000" pitchFamily="50" charset="0"/>
              </a:rPr>
              <a:t>A quel besoin répond l’embauche d’un nouveau salarié ?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Bitter" panose="00000500000000000000" pitchFamily="50" charset="0"/>
              </a:rPr>
              <a:t>Quel sera son rôle dans l’association ? </a:t>
            </a:r>
          </a:p>
          <a:p>
            <a:pPr marL="285750" indent="-28575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latin typeface="Bitter" panose="00000500000000000000" pitchFamily="50" charset="0"/>
              </a:rPr>
              <a:t>Quelles sont les compétences requises pour ce poste</a:t>
            </a:r>
          </a:p>
          <a:p>
            <a:pPr>
              <a:spcAft>
                <a:spcPts val="600"/>
              </a:spcAft>
            </a:pPr>
            <a:endParaRPr lang="fr-FR" sz="600" dirty="0">
              <a:latin typeface="Helvetica" pitchFamily="2" charset="0"/>
            </a:endParaRPr>
          </a:p>
          <a:p>
            <a:pPr>
              <a:spcAft>
                <a:spcPts val="600"/>
              </a:spcAft>
            </a:pPr>
            <a:endParaRPr lang="fr-FR" sz="2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67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EC19FA7-559C-C2D0-73DE-A28CCEBDEF53}"/>
              </a:ext>
            </a:extLst>
          </p:cNvPr>
          <p:cNvSpPr txBox="1"/>
          <p:nvPr/>
        </p:nvSpPr>
        <p:spPr>
          <a:xfrm>
            <a:off x="530943" y="3830267"/>
            <a:ext cx="965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1A1942"/>
                </a:solidFill>
                <a:latin typeface="Bitter" panose="00000500000000000000" pitchFamily="50" charset="0"/>
              </a:rPr>
              <a:t>La particularité des employeurs associatifs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6A90D4DE-2205-5DE6-9EF6-331E49DF470F}"/>
              </a:ext>
            </a:extLst>
          </p:cNvPr>
          <p:cNvSpPr txBox="1">
            <a:spLocks/>
          </p:cNvSpPr>
          <p:nvPr/>
        </p:nvSpPr>
        <p:spPr>
          <a:xfrm>
            <a:off x="530942" y="1155970"/>
            <a:ext cx="9656097" cy="751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Tx/>
              <a:buNone/>
              <a:defRPr sz="1867" kern="1200">
                <a:solidFill>
                  <a:srgbClr val="171643"/>
                </a:solidFill>
                <a:latin typeface="Bitter" pitchFamily="50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000" b="1" kern="1200">
                <a:solidFill>
                  <a:srgbClr val="171643"/>
                </a:solidFill>
                <a:latin typeface="Bitter" pitchFamily="50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33" kern="1200">
                <a:solidFill>
                  <a:srgbClr val="171643"/>
                </a:solidFill>
                <a:latin typeface="Bitter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>
                <a:solidFill>
                  <a:srgbClr val="E7344C"/>
                </a:solidFill>
              </a:rPr>
              <a:t>Avant de créer un premier emploi</a:t>
            </a:r>
            <a:endParaRPr lang="fr-FR" sz="4000" b="1" dirty="0">
              <a:solidFill>
                <a:srgbClr val="E7344C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7D78C64-57F4-B232-C6F7-13A152FAEE1E}"/>
              </a:ext>
            </a:extLst>
          </p:cNvPr>
          <p:cNvSpPr txBox="1"/>
          <p:nvPr/>
        </p:nvSpPr>
        <p:spPr>
          <a:xfrm>
            <a:off x="530942" y="444192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latin typeface="Bitter" panose="00000500000000000000" pitchFamily="50" charset="0"/>
              </a:rPr>
              <a:t>Gouvernance bénévole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latin typeface="Bitter" panose="00000500000000000000" pitchFamily="50" charset="0"/>
              </a:rPr>
              <a:t>Relation de travail mixte : bénévole/salarié</a:t>
            </a:r>
          </a:p>
          <a:p>
            <a:endParaRPr lang="fr-FR" sz="2800" dirty="0">
              <a:latin typeface="Helvetica" pitchFamily="2" charset="0"/>
            </a:endParaRPr>
          </a:p>
          <a:p>
            <a:endParaRPr lang="fr-FR" sz="2800" dirty="0">
              <a:latin typeface="Helvetica" pitchFamily="2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13658CB-6BBC-2746-5431-000EB4FFCA19}"/>
              </a:ext>
            </a:extLst>
          </p:cNvPr>
          <p:cNvSpPr txBox="1"/>
          <p:nvPr/>
        </p:nvSpPr>
        <p:spPr>
          <a:xfrm>
            <a:off x="530942" y="2137893"/>
            <a:ext cx="8721213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b="1" dirty="0">
                <a:solidFill>
                  <a:srgbClr val="1A1942"/>
                </a:solidFill>
                <a:latin typeface="Bitter" panose="00000500000000000000" pitchFamily="50" charset="0"/>
              </a:rPr>
              <a:t>Les obligations de l’employeurs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Bitter" panose="00000500000000000000" pitchFamily="50" charset="0"/>
              </a:rPr>
              <a:t>Quelle est notre convention collective 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Bitter" panose="00000500000000000000" pitchFamily="50" charset="0"/>
              </a:rPr>
              <a:t>Quel contrat de travail le plus adapté ?</a:t>
            </a:r>
          </a:p>
        </p:txBody>
      </p:sp>
    </p:spTree>
    <p:extLst>
      <p:ext uri="{BB962C8B-B14F-4D97-AF65-F5344CB8AC3E}">
        <p14:creationId xmlns:p14="http://schemas.microsoft.com/office/powerpoint/2010/main" val="318899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078067-D524-926B-D23A-783257364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932722"/>
            <a:ext cx="7954108" cy="87930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E7344C"/>
                </a:solidFill>
              </a:rPr>
              <a:t>Qui peut m’accompagner ?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1C7900B-2DFB-0049-5CCD-3C0D57C91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1800" y="2084852"/>
            <a:ext cx="9216595" cy="3840426"/>
          </a:xfrm>
        </p:spPr>
        <p:txBody>
          <a:bodyPr/>
          <a:lstStyle/>
          <a:p>
            <a:r>
              <a:rPr lang="fr-FR" sz="2000" b="1" dirty="0">
                <a:solidFill>
                  <a:srgbClr val="E7344C"/>
                </a:solidFill>
              </a:rPr>
              <a:t>Les acteurs associatifs</a:t>
            </a:r>
          </a:p>
          <a:p>
            <a:endParaRPr lang="fr-FR" sz="2000" b="1" dirty="0">
              <a:solidFill>
                <a:srgbClr val="E7344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Les têtes de réseau associatives territoriales ou des associations ayant développé une fonction ressource sur le sujet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Les Maisons des Associations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Les Mouvements associatifs régionaux (fonction d’accompagnement ou d’orientation)</a:t>
            </a:r>
          </a:p>
          <a:p>
            <a:endParaRPr lang="fr-FR" sz="2000" dirty="0">
              <a:solidFill>
                <a:srgbClr val="1C1942"/>
              </a:solidFill>
            </a:endParaRPr>
          </a:p>
          <a:p>
            <a:endParaRPr lang="fr-FR" sz="2000" dirty="0">
              <a:solidFill>
                <a:srgbClr val="1C1942"/>
              </a:solidFill>
            </a:endParaRPr>
          </a:p>
          <a:p>
            <a:endParaRPr lang="fr-FR" sz="2000" dirty="0">
              <a:solidFill>
                <a:srgbClr val="1C1942"/>
              </a:solidFill>
            </a:endParaRPr>
          </a:p>
          <a:p>
            <a:r>
              <a:rPr lang="fr-FR" sz="2000" b="1" dirty="0">
                <a:solidFill>
                  <a:srgbClr val="E7344C"/>
                </a:solidFill>
              </a:rPr>
              <a:t>Les dispositifs nationaux</a:t>
            </a:r>
          </a:p>
          <a:p>
            <a:endParaRPr lang="fr-FR" sz="2000" dirty="0">
              <a:solidFill>
                <a:srgbClr val="1C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Réseau </a:t>
            </a:r>
            <a:r>
              <a:rPr lang="fr-FR" sz="2000" dirty="0" err="1">
                <a:solidFill>
                  <a:srgbClr val="1C1942"/>
                </a:solidFill>
              </a:rPr>
              <a:t>Guid’asso</a:t>
            </a:r>
            <a:endParaRPr lang="fr-FR" sz="2000" dirty="0">
              <a:solidFill>
                <a:srgbClr val="1C19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PAVA et CRIB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Impact Emploi / Chèque Emploi associatif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1C1942"/>
                </a:solidFill>
              </a:rPr>
              <a:t>DLA (dans une optique de consolidation)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4682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929</Words>
  <Application>Microsoft Office PowerPoint</Application>
  <PresentationFormat>Grand écran</PresentationFormat>
  <Paragraphs>145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Bitter</vt:lpstr>
      <vt:lpstr>Calibri</vt:lpstr>
      <vt:lpstr>Calibri Light</vt:lpstr>
      <vt:lpstr>Helvetica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Boinot</dc:creator>
  <cp:lastModifiedBy>Juliette Weber</cp:lastModifiedBy>
  <cp:revision>24</cp:revision>
  <dcterms:created xsi:type="dcterms:W3CDTF">2023-07-24T13:31:06Z</dcterms:created>
  <dcterms:modified xsi:type="dcterms:W3CDTF">2023-10-13T09:59:49Z</dcterms:modified>
</cp:coreProperties>
</file>